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4" r:id="rId1"/>
  </p:sldMasterIdLst>
  <p:notesMasterIdLst>
    <p:notesMasterId r:id="rId26"/>
  </p:notesMasterIdLst>
  <p:sldIdLst>
    <p:sldId id="266" r:id="rId2"/>
    <p:sldId id="283" r:id="rId3"/>
    <p:sldId id="297" r:id="rId4"/>
    <p:sldId id="302" r:id="rId5"/>
    <p:sldId id="303" r:id="rId6"/>
    <p:sldId id="305" r:id="rId7"/>
    <p:sldId id="306" r:id="rId8"/>
    <p:sldId id="307" r:id="rId9"/>
    <p:sldId id="309" r:id="rId10"/>
    <p:sldId id="311" r:id="rId11"/>
    <p:sldId id="313" r:id="rId12"/>
    <p:sldId id="312" r:id="rId13"/>
    <p:sldId id="314" r:id="rId14"/>
    <p:sldId id="315" r:id="rId15"/>
    <p:sldId id="316" r:id="rId16"/>
    <p:sldId id="317" r:id="rId17"/>
    <p:sldId id="318" r:id="rId18"/>
    <p:sldId id="319" r:id="rId19"/>
    <p:sldId id="320" r:id="rId20"/>
    <p:sldId id="321" r:id="rId21"/>
    <p:sldId id="322" r:id="rId22"/>
    <p:sldId id="323" r:id="rId23"/>
    <p:sldId id="324" r:id="rId24"/>
    <p:sldId id="280" r:id="rId25"/>
  </p:sldIdLst>
  <p:sldSz cx="9144000" cy="6858000" type="screen4x3"/>
  <p:notesSz cx="6858000" cy="9144000"/>
  <p:defaultTextStyle>
    <a:defPPr>
      <a:defRPr lang="ar-SA"/>
    </a:defPPr>
    <a:lvl1pPr algn="r" rtl="1" fontAlgn="base">
      <a:spcBef>
        <a:spcPct val="0"/>
      </a:spcBef>
      <a:spcAft>
        <a:spcPct val="0"/>
      </a:spcAft>
      <a:defRPr kern="1200">
        <a:solidFill>
          <a:schemeClr val="tx1"/>
        </a:solidFill>
        <a:latin typeface="Arial" pitchFamily="34" charset="0"/>
        <a:ea typeface="+mn-ea"/>
        <a:cs typeface="Arial" pitchFamily="34" charset="0"/>
      </a:defRPr>
    </a:lvl1pPr>
    <a:lvl2pPr marL="457200" algn="r" rtl="1" fontAlgn="base">
      <a:spcBef>
        <a:spcPct val="0"/>
      </a:spcBef>
      <a:spcAft>
        <a:spcPct val="0"/>
      </a:spcAft>
      <a:defRPr kern="1200">
        <a:solidFill>
          <a:schemeClr val="tx1"/>
        </a:solidFill>
        <a:latin typeface="Arial" pitchFamily="34" charset="0"/>
        <a:ea typeface="+mn-ea"/>
        <a:cs typeface="Arial" pitchFamily="34" charset="0"/>
      </a:defRPr>
    </a:lvl2pPr>
    <a:lvl3pPr marL="914400" algn="r" rtl="1" fontAlgn="base">
      <a:spcBef>
        <a:spcPct val="0"/>
      </a:spcBef>
      <a:spcAft>
        <a:spcPct val="0"/>
      </a:spcAft>
      <a:defRPr kern="1200">
        <a:solidFill>
          <a:schemeClr val="tx1"/>
        </a:solidFill>
        <a:latin typeface="Arial" pitchFamily="34" charset="0"/>
        <a:ea typeface="+mn-ea"/>
        <a:cs typeface="Arial" pitchFamily="34" charset="0"/>
      </a:defRPr>
    </a:lvl3pPr>
    <a:lvl4pPr marL="1371600" algn="r" rtl="1" fontAlgn="base">
      <a:spcBef>
        <a:spcPct val="0"/>
      </a:spcBef>
      <a:spcAft>
        <a:spcPct val="0"/>
      </a:spcAft>
      <a:defRPr kern="1200">
        <a:solidFill>
          <a:schemeClr val="tx1"/>
        </a:solidFill>
        <a:latin typeface="Arial" pitchFamily="34" charset="0"/>
        <a:ea typeface="+mn-ea"/>
        <a:cs typeface="Arial" pitchFamily="34" charset="0"/>
      </a:defRPr>
    </a:lvl4pPr>
    <a:lvl5pPr marL="1828800" algn="r" rtl="1"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94EB3"/>
    <a:srgbClr val="3333FF"/>
    <a:srgbClr val="003366"/>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631" autoAdjust="0"/>
  </p:normalViewPr>
  <p:slideViewPr>
    <p:cSldViewPr>
      <p:cViewPr>
        <p:scale>
          <a:sx n="60" d="100"/>
          <a:sy n="60" d="100"/>
        </p:scale>
        <p:origin x="-1842" y="-65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vl1pPr>
          </a:lstStyle>
          <a:p>
            <a:pPr>
              <a:defRPr/>
            </a:pPr>
            <a:fld id="{B4ACB9E7-BF5B-46C0-83CF-FE08DAD5BB19}" type="datetimeFigureOut">
              <a:rPr lang="en-US"/>
              <a:pPr>
                <a:defRPr/>
              </a:pPr>
              <a:t>9/21/2014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vl1pPr>
          </a:lstStyle>
          <a:p>
            <a:pPr>
              <a:defRPr/>
            </a:pPr>
            <a:fld id="{FE30CD34-6408-4032-A0DA-6E45B35FFAB3}" type="slidenum">
              <a:rPr lang="en-US"/>
              <a:pPr>
                <a:defRPr/>
              </a:pPr>
              <a:t>‹#›</a:t>
            </a:fld>
            <a:endParaRPr lang="en-US"/>
          </a:p>
        </p:txBody>
      </p:sp>
    </p:spTree>
    <p:extLst>
      <p:ext uri="{BB962C8B-B14F-4D97-AF65-F5344CB8AC3E}">
        <p14:creationId xmlns:p14="http://schemas.microsoft.com/office/powerpoint/2010/main" xmlns="" val="334102502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E30CD34-6408-4032-A0DA-6E45B35FFAB3}"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FE30CD34-6408-4032-A0DA-6E45B35FFAB3}" type="slidenum">
              <a:rPr lang="en-US" smtClean="0"/>
              <a:pPr>
                <a:defRPr/>
              </a:pPr>
              <a:t>24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192D983-CF07-4EF6-89E9-0DAE20DA86BF}"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a:defRPr/>
            </a:pPr>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a:defRPr/>
            </a:pPr>
            <a:fld id="{147BDBD3-3E6C-40E0-8B9A-11CAD32DDCF9}"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B8F8D2DA-6FE9-43E3-9215-71DF41A880F2}"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C7A1319F-B84A-47E5-987C-8F18EDEF872D}" type="slidenum">
              <a:rPr lang="en-US" smtClean="0"/>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676400" y="457200"/>
            <a:ext cx="7010400" cy="12954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676400" y="19812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257800" y="1981200"/>
            <a:ext cx="3429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3124200" y="6248400"/>
            <a:ext cx="2895600" cy="457200"/>
          </a:xfrm>
        </p:spPr>
        <p:txBody>
          <a:bodyPr/>
          <a:lstStyle>
            <a:lvl1pPr>
              <a:defRPr/>
            </a:lvl1pPr>
          </a:lstStyle>
          <a:p>
            <a:pPr>
              <a:defRPr/>
            </a:pPr>
            <a:endParaRPr lang="en-US"/>
          </a:p>
        </p:txBody>
      </p:sp>
      <p:sp>
        <p:nvSpPr>
          <p:cNvPr id="6" name="Slide Number Placeholder 5"/>
          <p:cNvSpPr>
            <a:spLocks noGrp="1"/>
          </p:cNvSpPr>
          <p:nvPr>
            <p:ph type="sldNum" sz="quarter" idx="11"/>
          </p:nvPr>
        </p:nvSpPr>
        <p:spPr>
          <a:xfrm>
            <a:off x="6553200" y="6248400"/>
            <a:ext cx="2133600" cy="457200"/>
          </a:xfrm>
        </p:spPr>
        <p:txBody>
          <a:bodyPr/>
          <a:lstStyle>
            <a:lvl1pPr>
              <a:defRPr/>
            </a:lvl1pPr>
          </a:lstStyle>
          <a:p>
            <a:pPr>
              <a:defRPr/>
            </a:pPr>
            <a:fld id="{97A6423A-ED92-44DE-A463-BCC77D9DEACA}" type="slidenum">
              <a:rPr lang="en-US"/>
              <a:pPr>
                <a:defRPr/>
              </a:pPr>
              <a:t>‹#›</a:t>
            </a:fld>
            <a:endParaRPr lang="en-US"/>
          </a:p>
        </p:txBody>
      </p:sp>
      <p:sp>
        <p:nvSpPr>
          <p:cNvPr id="7" name="Date Placeholder 6"/>
          <p:cNvSpPr>
            <a:spLocks noGrp="1"/>
          </p:cNvSpPr>
          <p:nvPr>
            <p:ph type="dt" sz="half" idx="12"/>
          </p:nvPr>
        </p:nvSpPr>
        <p:spPr>
          <a:xfrm>
            <a:off x="457200" y="6245225"/>
            <a:ext cx="2133600" cy="476250"/>
          </a:xfrm>
        </p:spPr>
        <p:txBody>
          <a:bodyPr/>
          <a:lstStyle>
            <a:lvl1pPr>
              <a:defRPr/>
            </a:lvl1pPr>
          </a:lstStyle>
          <a:p>
            <a:pPr>
              <a:defRPr/>
            </a:pP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52BA23FF-AEFF-41AF-B0EF-EB1A1C8F24EC}" type="slidenum">
              <a:rPr lang="en-US" smtClean="0"/>
              <a:pPr>
                <a:defRPr/>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pPr>
              <a:defRPr/>
            </a:pPr>
            <a:endParaRPr lang="en-US"/>
          </a:p>
        </p:txBody>
      </p:sp>
      <p:sp>
        <p:nvSpPr>
          <p:cNvPr id="5" name="Footer Placeholder 4"/>
          <p:cNvSpPr>
            <a:spLocks noGrp="1"/>
          </p:cNvSpPr>
          <p:nvPr>
            <p:ph type="ftr" sz="quarter" idx="11"/>
          </p:nvPr>
        </p:nvSpPr>
        <p:spPr/>
        <p:txBody>
          <a:bodyPr/>
          <a:lstStyle>
            <a:extLst/>
          </a:lstStyle>
          <a:p>
            <a:pPr>
              <a:defRPr/>
            </a:pPr>
            <a:endParaRPr lang="en-US"/>
          </a:p>
        </p:txBody>
      </p:sp>
      <p:sp>
        <p:nvSpPr>
          <p:cNvPr id="6" name="Slide Number Placeholder 5"/>
          <p:cNvSpPr>
            <a:spLocks noGrp="1"/>
          </p:cNvSpPr>
          <p:nvPr>
            <p:ph type="sldNum" sz="quarter" idx="12"/>
          </p:nvPr>
        </p:nvSpPr>
        <p:spPr/>
        <p:txBody>
          <a:bodyPr/>
          <a:lstStyle>
            <a:extLst/>
          </a:lstStyle>
          <a:p>
            <a:pPr>
              <a:defRPr/>
            </a:pPr>
            <a:fld id="{06661B14-11E3-43D8-B822-59DC0581529A}" type="slidenum">
              <a:rPr lang="en-US" smtClean="0"/>
              <a:pPr>
                <a:defRPr/>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3CB6D467-BB91-4C5D-8375-2DEEB388B5CB}" type="slidenum">
              <a:rPr lang="en-US" smtClean="0"/>
              <a:pPr>
                <a:defRPr/>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pPr>
              <a:defRPr/>
            </a:pPr>
            <a:endParaRPr lang="en-US"/>
          </a:p>
        </p:txBody>
      </p:sp>
      <p:sp>
        <p:nvSpPr>
          <p:cNvPr id="8" name="Footer Placeholder 7"/>
          <p:cNvSpPr>
            <a:spLocks noGrp="1"/>
          </p:cNvSpPr>
          <p:nvPr>
            <p:ph type="ftr" sz="quarter" idx="11"/>
          </p:nvPr>
        </p:nvSpPr>
        <p:spPr/>
        <p:txBody>
          <a:bodyPr/>
          <a:lstStyle>
            <a:extLst/>
          </a:lstStyle>
          <a:p>
            <a:pPr>
              <a:defRPr/>
            </a:pPr>
            <a:endParaRPr lang="en-US"/>
          </a:p>
        </p:txBody>
      </p:sp>
      <p:sp>
        <p:nvSpPr>
          <p:cNvPr id="9" name="Slide Number Placeholder 8"/>
          <p:cNvSpPr>
            <a:spLocks noGrp="1"/>
          </p:cNvSpPr>
          <p:nvPr>
            <p:ph type="sldNum" sz="quarter" idx="12"/>
          </p:nvPr>
        </p:nvSpPr>
        <p:spPr/>
        <p:txBody>
          <a:bodyPr/>
          <a:lstStyle>
            <a:extLst/>
          </a:lstStyle>
          <a:p>
            <a:pPr>
              <a:defRPr/>
            </a:pPr>
            <a:fld id="{3073234F-E623-4017-B4DB-1B8D07A7C133}"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pPr>
              <a:defRPr/>
            </a:pPr>
            <a:endParaRPr lang="en-US"/>
          </a:p>
        </p:txBody>
      </p:sp>
      <p:sp>
        <p:nvSpPr>
          <p:cNvPr id="4" name="Footer Placeholder 3"/>
          <p:cNvSpPr>
            <a:spLocks noGrp="1"/>
          </p:cNvSpPr>
          <p:nvPr>
            <p:ph type="ftr" sz="quarter" idx="11"/>
          </p:nvPr>
        </p:nvSpPr>
        <p:spPr/>
        <p:txBody>
          <a:bodyPr/>
          <a:lstStyle>
            <a:extLst/>
          </a:lstStyle>
          <a:p>
            <a:pPr>
              <a:defRPr/>
            </a:pPr>
            <a:endParaRPr lang="en-US"/>
          </a:p>
        </p:txBody>
      </p:sp>
      <p:sp>
        <p:nvSpPr>
          <p:cNvPr id="5" name="Slide Number Placeholder 4"/>
          <p:cNvSpPr>
            <a:spLocks noGrp="1"/>
          </p:cNvSpPr>
          <p:nvPr>
            <p:ph type="sldNum" sz="quarter" idx="12"/>
          </p:nvPr>
        </p:nvSpPr>
        <p:spPr/>
        <p:txBody>
          <a:bodyPr/>
          <a:lstStyle>
            <a:extLst/>
          </a:lstStyle>
          <a:p>
            <a:pPr>
              <a:defRPr/>
            </a:pPr>
            <a:fld id="{D6BB6482-F97B-4934-BA9F-5C93B2006253}" type="slidenum">
              <a:rPr lang="en-US" smtClean="0"/>
              <a:pPr>
                <a:defRPr/>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pPr>
              <a:defRPr/>
            </a:pPr>
            <a:endParaRPr lang="en-US"/>
          </a:p>
        </p:txBody>
      </p:sp>
      <p:sp>
        <p:nvSpPr>
          <p:cNvPr id="3" name="Footer Placeholder 2"/>
          <p:cNvSpPr>
            <a:spLocks noGrp="1"/>
          </p:cNvSpPr>
          <p:nvPr>
            <p:ph type="ftr" sz="quarter" idx="11"/>
          </p:nvPr>
        </p:nvSpPr>
        <p:spPr/>
        <p:txBody>
          <a:bodyPr/>
          <a:lstStyle>
            <a:extLst/>
          </a:lstStyle>
          <a:p>
            <a:pPr>
              <a:defRPr/>
            </a:pPr>
            <a:endParaRPr lang="en-US"/>
          </a:p>
        </p:txBody>
      </p:sp>
      <p:sp>
        <p:nvSpPr>
          <p:cNvPr id="4" name="Slide Number Placeholder 3"/>
          <p:cNvSpPr>
            <a:spLocks noGrp="1"/>
          </p:cNvSpPr>
          <p:nvPr>
            <p:ph type="sldNum" sz="quarter" idx="12"/>
          </p:nvPr>
        </p:nvSpPr>
        <p:spPr/>
        <p:txBody>
          <a:bodyPr/>
          <a:lstStyle>
            <a:extLst/>
          </a:lstStyle>
          <a:p>
            <a:pPr>
              <a:defRPr/>
            </a:pPr>
            <a:fld id="{4C07E277-0AD8-406E-BA4A-9990A2BD0EB6}"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pPr>
              <a:defRPr/>
            </a:pPr>
            <a:endParaRPr lang="en-US"/>
          </a:p>
        </p:txBody>
      </p:sp>
      <p:sp>
        <p:nvSpPr>
          <p:cNvPr id="6" name="Footer Placeholder 5"/>
          <p:cNvSpPr>
            <a:spLocks noGrp="1"/>
          </p:cNvSpPr>
          <p:nvPr>
            <p:ph type="ftr" sz="quarter" idx="11"/>
          </p:nvPr>
        </p:nvSpPr>
        <p:spPr/>
        <p:txBody>
          <a:bodyPr/>
          <a:lstStyle>
            <a:extLst/>
          </a:lstStyle>
          <a:p>
            <a:pPr>
              <a:defRPr/>
            </a:pPr>
            <a:endParaRPr lang="en-US"/>
          </a:p>
        </p:txBody>
      </p:sp>
      <p:sp>
        <p:nvSpPr>
          <p:cNvPr id="7" name="Slide Number Placeholder 6"/>
          <p:cNvSpPr>
            <a:spLocks noGrp="1"/>
          </p:cNvSpPr>
          <p:nvPr>
            <p:ph type="sldNum" sz="quarter" idx="12"/>
          </p:nvPr>
        </p:nvSpPr>
        <p:spPr/>
        <p:txBody>
          <a:bodyPr/>
          <a:lstStyle>
            <a:extLst/>
          </a:lstStyle>
          <a:p>
            <a:pPr>
              <a:defRPr/>
            </a:pPr>
            <a:fld id="{81AC362B-A65D-4761-BA56-13765FD1EF74}" type="slidenum">
              <a:rPr lang="en-US" smtClean="0"/>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a:defRPr/>
            </a:pPr>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pPr>
              <a:defRPr/>
            </a:pPr>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a:defRPr/>
            </a:pPr>
            <a:fld id="{DBB3CA1B-C06A-4AA7-9C87-5C69514B3B26}" type="slidenum">
              <a:rPr lang="en-US" smtClean="0"/>
              <a:pPr>
                <a:defRPr/>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4"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pPr>
              <a:defRPr/>
            </a:pPr>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130D0FED-0C43-46A8-9CA8-E3938D37E3B6}"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75" r:id="rId1"/>
    <p:sldLayoutId id="2147483976" r:id="rId2"/>
    <p:sldLayoutId id="2147483977" r:id="rId3"/>
    <p:sldLayoutId id="2147483978" r:id="rId4"/>
    <p:sldLayoutId id="2147483979" r:id="rId5"/>
    <p:sldLayoutId id="2147483980" r:id="rId6"/>
    <p:sldLayoutId id="2147483981" r:id="rId7"/>
    <p:sldLayoutId id="2147483982" r:id="rId8"/>
    <p:sldLayoutId id="2147483983" r:id="rId9"/>
    <p:sldLayoutId id="2147483984" r:id="rId10"/>
    <p:sldLayoutId id="2147483985" r:id="rId11"/>
    <p:sldLayoutId id="2147483986" r:id="rId12"/>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sp>
        <p:nvSpPr>
          <p:cNvPr id="6149" name="Rectangle 9"/>
          <p:cNvSpPr>
            <a:spLocks noChangeArrowheads="1"/>
          </p:cNvSpPr>
          <p:nvPr/>
        </p:nvSpPr>
        <p:spPr bwMode="auto">
          <a:xfrm>
            <a:off x="0" y="695325"/>
            <a:ext cx="9144000" cy="0"/>
          </a:xfrm>
          <a:prstGeom prst="rect">
            <a:avLst/>
          </a:prstGeom>
          <a:noFill/>
          <a:ln w="9525">
            <a:noFill/>
            <a:miter lim="800000"/>
            <a:headEnd/>
            <a:tailEnd/>
          </a:ln>
        </p:spPr>
        <p:txBody>
          <a:bodyPr wrap="none" anchor="ctr">
            <a:spAutoFit/>
          </a:bodyPr>
          <a:lstStyle/>
          <a:p>
            <a:pPr eaLnBrk="0" hangingPunct="0"/>
            <a:r>
              <a:rPr lang="en-US" sz="1100">
                <a:latin typeface="Simplified Arabic" pitchFamily="2" charset="-78"/>
                <a:cs typeface="Times New Roman" pitchFamily="18" charset="0"/>
              </a:rPr>
              <a:t>          </a:t>
            </a:r>
            <a:endParaRPr lang="en-US"/>
          </a:p>
        </p:txBody>
      </p:sp>
      <p:sp>
        <p:nvSpPr>
          <p:cNvPr id="6150" name="Rectangle 10"/>
          <p:cNvSpPr>
            <a:spLocks noChangeArrowheads="1"/>
          </p:cNvSpPr>
          <p:nvPr/>
        </p:nvSpPr>
        <p:spPr bwMode="auto">
          <a:xfrm>
            <a:off x="0" y="1314450"/>
            <a:ext cx="9144000" cy="0"/>
          </a:xfrm>
          <a:prstGeom prst="rect">
            <a:avLst/>
          </a:prstGeom>
          <a:noFill/>
          <a:ln w="9525">
            <a:noFill/>
            <a:miter lim="800000"/>
            <a:headEnd/>
            <a:tailEnd/>
          </a:ln>
        </p:spPr>
        <p:txBody>
          <a:bodyPr wrap="none" anchor="ctr">
            <a:spAutoFit/>
          </a:bodyPr>
          <a:lstStyle/>
          <a:p>
            <a:endParaRPr lang="en-US"/>
          </a:p>
        </p:txBody>
      </p:sp>
      <p:sp>
        <p:nvSpPr>
          <p:cNvPr id="6151" name="Rectangle 11"/>
          <p:cNvSpPr>
            <a:spLocks noChangeArrowheads="1"/>
          </p:cNvSpPr>
          <p:nvPr/>
        </p:nvSpPr>
        <p:spPr bwMode="auto">
          <a:xfrm>
            <a:off x="0" y="2038350"/>
            <a:ext cx="9144000" cy="0"/>
          </a:xfrm>
          <a:prstGeom prst="rect">
            <a:avLst/>
          </a:prstGeom>
          <a:noFill/>
          <a:ln w="9525">
            <a:noFill/>
            <a:miter lim="800000"/>
            <a:headEnd/>
            <a:tailEnd/>
          </a:ln>
        </p:spPr>
        <p:txBody>
          <a:bodyPr wrap="none" anchor="ctr">
            <a:spAutoFit/>
          </a:bodyPr>
          <a:lstStyle/>
          <a:p>
            <a:pPr eaLnBrk="0" hangingPunct="0"/>
            <a:r>
              <a:rPr lang="en-US" sz="1100">
                <a:latin typeface="Simplified Arabic" pitchFamily="2" charset="-78"/>
                <a:cs typeface="Times New Roman" pitchFamily="18" charset="0"/>
              </a:rPr>
              <a:t>        </a:t>
            </a:r>
            <a:r>
              <a:rPr lang="en-US" sz="800"/>
              <a:t> </a:t>
            </a:r>
            <a:endParaRPr lang="en-US"/>
          </a:p>
        </p:txBody>
      </p:sp>
      <p:sp>
        <p:nvSpPr>
          <p:cNvPr id="6154" name="Rectangle 13"/>
          <p:cNvSpPr>
            <a:spLocks noChangeArrowheads="1"/>
          </p:cNvSpPr>
          <p:nvPr/>
        </p:nvSpPr>
        <p:spPr bwMode="auto">
          <a:xfrm>
            <a:off x="381000" y="1671190"/>
            <a:ext cx="8458200" cy="1077218"/>
          </a:xfrm>
          <a:prstGeom prst="rect">
            <a:avLst/>
          </a:prstGeom>
          <a:noFill/>
          <a:ln w="9525">
            <a:noFill/>
            <a:miter lim="800000"/>
            <a:headEnd/>
            <a:tailEnd/>
          </a:ln>
        </p:spPr>
        <p:txBody>
          <a:bodyPr wrap="square" anchor="ctr">
            <a:spAutoFit/>
          </a:bodyPr>
          <a:lstStyle/>
          <a:p>
            <a:pPr algn="ctr"/>
            <a:r>
              <a:rPr lang="ar-OM" sz="3600" b="1" dirty="0">
                <a:latin typeface="Simplified Arabic" pitchFamily="18" charset="-78"/>
                <a:cs typeface="Simplified Arabic" pitchFamily="18" charset="-78"/>
              </a:rPr>
              <a:t>الندوة الوطنية: التعليم لريادة الأعمال والإبتكار </a:t>
            </a:r>
            <a:r>
              <a:rPr lang="ar-KW" sz="3600" b="1" dirty="0">
                <a:latin typeface="Simplified Arabic" pitchFamily="18" charset="-78"/>
                <a:cs typeface="Simplified Arabic" pitchFamily="18" charset="-78"/>
              </a:rPr>
              <a:t>2014</a:t>
            </a:r>
            <a:endParaRPr lang="en-US" sz="3600" dirty="0">
              <a:latin typeface="Simplified Arabic" pitchFamily="18" charset="-78"/>
              <a:cs typeface="Simplified Arabic" pitchFamily="18" charset="-78"/>
            </a:endParaRPr>
          </a:p>
          <a:p>
            <a:pPr algn="ctr" eaLnBrk="0" hangingPunct="0"/>
            <a:r>
              <a:rPr lang="ar-LB" sz="2800" b="1" dirty="0" smtClean="0">
                <a:latin typeface="Simplified Arabic" pitchFamily="18" charset="-78"/>
                <a:cs typeface="Simplified Arabic" pitchFamily="18" charset="-78"/>
              </a:rPr>
              <a:t>(</a:t>
            </a:r>
            <a:r>
              <a:rPr lang="ar-LB" sz="2800" b="1" dirty="0">
                <a:latin typeface="Simplified Arabic" pitchFamily="18" charset="-78"/>
                <a:cs typeface="Simplified Arabic" pitchFamily="18" charset="-78"/>
              </a:rPr>
              <a:t>مسقط، سلطنة عُمان: </a:t>
            </a:r>
            <a:r>
              <a:rPr lang="ar-LB" sz="2800" b="1" dirty="0" smtClean="0">
                <a:latin typeface="Simplified Arabic" pitchFamily="18" charset="-78"/>
                <a:cs typeface="Simplified Arabic" pitchFamily="18" charset="-78"/>
              </a:rPr>
              <a:t>22- </a:t>
            </a:r>
            <a:r>
              <a:rPr lang="ar-LB" sz="2800" b="1" dirty="0">
                <a:latin typeface="Simplified Arabic" pitchFamily="18" charset="-78"/>
                <a:cs typeface="Simplified Arabic" pitchFamily="18" charset="-78"/>
              </a:rPr>
              <a:t>24 سبتمبر/ أيلول </a:t>
            </a:r>
            <a:r>
              <a:rPr lang="ar-LB" sz="2800" b="1" dirty="0" smtClean="0">
                <a:latin typeface="Simplified Arabic" pitchFamily="18" charset="-78"/>
                <a:cs typeface="Simplified Arabic" pitchFamily="18" charset="-78"/>
              </a:rPr>
              <a:t>2014</a:t>
            </a:r>
            <a:r>
              <a:rPr lang="en-US" sz="2800" b="1" dirty="0" smtClean="0">
                <a:latin typeface="Simplified Arabic" pitchFamily="18" charset="-78"/>
                <a:cs typeface="Simplified Arabic" pitchFamily="18" charset="-78"/>
              </a:rPr>
              <a:t>(</a:t>
            </a:r>
            <a:endParaRPr lang="en-US" sz="2800" dirty="0">
              <a:latin typeface="Simplified Arabic" pitchFamily="18" charset="-78"/>
              <a:cs typeface="Simplified Arabic" pitchFamily="18" charset="-78"/>
            </a:endParaRPr>
          </a:p>
        </p:txBody>
      </p:sp>
      <p:sp>
        <p:nvSpPr>
          <p:cNvPr id="6155" name="Rectangle 16"/>
          <p:cNvSpPr>
            <a:spLocks noChangeArrowheads="1"/>
          </p:cNvSpPr>
          <p:nvPr/>
        </p:nvSpPr>
        <p:spPr bwMode="auto">
          <a:xfrm>
            <a:off x="0" y="3070216"/>
            <a:ext cx="9143999" cy="954107"/>
          </a:xfrm>
          <a:prstGeom prst="rect">
            <a:avLst/>
          </a:prstGeom>
          <a:noFill/>
          <a:ln w="9525">
            <a:noFill/>
            <a:miter lim="800000"/>
            <a:headEnd/>
            <a:tailEnd/>
          </a:ln>
        </p:spPr>
        <p:txBody>
          <a:bodyPr wrap="square" anchor="ctr">
            <a:spAutoFit/>
          </a:bodyPr>
          <a:lstStyle/>
          <a:p>
            <a:pPr algn="ctr"/>
            <a:r>
              <a:rPr lang="ar-LB" sz="2800" b="1" dirty="0"/>
              <a:t>من </a:t>
            </a:r>
            <a:r>
              <a:rPr lang="ar-LB" sz="2800" b="1" dirty="0" smtClean="0"/>
              <a:t>التعليم للريادة</a:t>
            </a:r>
            <a:r>
              <a:rPr lang="ar-LB" sz="2800" b="1" dirty="0"/>
              <a:t>، ... نحو مجتمع ريادي،</a:t>
            </a:r>
            <a:endParaRPr lang="en-US" sz="2800" dirty="0"/>
          </a:p>
          <a:p>
            <a:pPr algn="ctr"/>
            <a:r>
              <a:rPr lang="ar-LB" sz="2800" b="1" dirty="0"/>
              <a:t>دور مؤسسات المجتمع المدني والإعلام في تعميق المفهوم في لبنان</a:t>
            </a:r>
            <a:endParaRPr kumimoji="0" lang="en-US" sz="2800" b="1" i="0" u="none" strike="noStrike" cap="none" normalizeH="0" baseline="0" dirty="0" smtClean="0">
              <a:ln>
                <a:noFill/>
              </a:ln>
              <a:solidFill>
                <a:schemeClr val="tx1"/>
              </a:solidFill>
              <a:effectLst/>
              <a:latin typeface="Simplified Arabic" pitchFamily="18" charset="-78"/>
              <a:ea typeface="Times New Roman" pitchFamily="18" charset="0"/>
              <a:cs typeface="Simplified Arabic" pitchFamily="18" charset="-78"/>
            </a:endParaRPr>
          </a:p>
        </p:txBody>
      </p:sp>
      <p:sp>
        <p:nvSpPr>
          <p:cNvPr id="6156" name="Rectangle 17"/>
          <p:cNvSpPr>
            <a:spLocks noChangeArrowheads="1"/>
          </p:cNvSpPr>
          <p:nvPr/>
        </p:nvSpPr>
        <p:spPr bwMode="auto">
          <a:xfrm>
            <a:off x="0" y="4295745"/>
            <a:ext cx="9144000" cy="461665"/>
          </a:xfrm>
          <a:prstGeom prst="rect">
            <a:avLst/>
          </a:prstGeom>
          <a:noFill/>
          <a:ln w="9525">
            <a:noFill/>
            <a:miter lim="800000"/>
            <a:headEnd/>
            <a:tailEnd/>
          </a:ln>
        </p:spPr>
        <p:txBody>
          <a:bodyPr wrap="square" anchor="ctr">
            <a:spAutoFit/>
          </a:bodyPr>
          <a:lstStyle/>
          <a:p>
            <a:pPr algn="ctr" eaLnBrk="0" hangingPunct="0"/>
            <a:r>
              <a:rPr lang="ar-LB" sz="2400" b="1" dirty="0">
                <a:latin typeface="Times New Roman" pitchFamily="18" charset="0"/>
                <a:cs typeface="Simplified Arabic" pitchFamily="2" charset="-78"/>
              </a:rPr>
              <a:t>المحور: </a:t>
            </a:r>
            <a:r>
              <a:rPr lang="ar-LB" sz="2400" b="1" dirty="0"/>
              <a:t>دور المجتمع المدني في تعزيز ريادة الأعمال</a:t>
            </a:r>
            <a:endParaRPr lang="ar-LB" sz="2400" b="1" dirty="0">
              <a:latin typeface="Times New Roman" pitchFamily="18" charset="0"/>
              <a:cs typeface="Simplified Arabic" pitchFamily="2" charset="-78"/>
            </a:endParaRPr>
          </a:p>
        </p:txBody>
      </p:sp>
      <p:pic>
        <p:nvPicPr>
          <p:cNvPr id="13" name="Picture 2"/>
          <p:cNvPicPr>
            <a:picLocks noChangeAspect="1" noChangeArrowheads="1"/>
          </p:cNvPicPr>
          <p:nvPr/>
        </p:nvPicPr>
        <p:blipFill>
          <a:blip r:embed="rId3" cstate="print"/>
          <a:srcRect/>
          <a:stretch>
            <a:fillRect/>
          </a:stretch>
        </p:blipFill>
        <p:spPr bwMode="auto">
          <a:xfrm>
            <a:off x="7391400" y="381000"/>
            <a:ext cx="1447800" cy="1289792"/>
          </a:xfrm>
          <a:prstGeom prst="rect">
            <a:avLst/>
          </a:prstGeom>
          <a:noFill/>
          <a:ln w="9525">
            <a:noFill/>
            <a:miter lim="800000"/>
            <a:headEnd/>
            <a:tailEnd/>
          </a:ln>
          <a:effectLst/>
        </p:spPr>
      </p:pic>
      <p:sp>
        <p:nvSpPr>
          <p:cNvPr id="14" name="Rectangle 13"/>
          <p:cNvSpPr/>
          <p:nvPr/>
        </p:nvSpPr>
        <p:spPr>
          <a:xfrm>
            <a:off x="0" y="4953000"/>
            <a:ext cx="9144000" cy="1938992"/>
          </a:xfrm>
          <a:prstGeom prst="rect">
            <a:avLst/>
          </a:prstGeom>
        </p:spPr>
        <p:txBody>
          <a:bodyPr wrap="square">
            <a:spAutoFit/>
          </a:bodyPr>
          <a:lstStyle/>
          <a:p>
            <a:pPr algn="ctr"/>
            <a:r>
              <a:rPr lang="ar-LB" sz="2400" b="1" dirty="0" smtClean="0">
                <a:cs typeface="Simplified Arabic" pitchFamily="2" charset="-78"/>
              </a:rPr>
              <a:t>الأستاذ </a:t>
            </a:r>
            <a:r>
              <a:rPr lang="ar-LB" sz="2400" b="1" dirty="0" err="1" smtClean="0">
                <a:cs typeface="Simplified Arabic" pitchFamily="2" charset="-78"/>
              </a:rPr>
              <a:t>اسامة</a:t>
            </a:r>
            <a:r>
              <a:rPr lang="ar-LB" sz="2400" b="1" dirty="0" smtClean="0">
                <a:cs typeface="Simplified Arabic" pitchFamily="2" charset="-78"/>
              </a:rPr>
              <a:t> غنيم</a:t>
            </a:r>
          </a:p>
          <a:p>
            <a:pPr algn="ctr"/>
            <a:r>
              <a:rPr lang="ar-LB" sz="2400" b="1" dirty="0" smtClean="0">
                <a:cs typeface="Simplified Arabic" pitchFamily="2" charset="-78"/>
              </a:rPr>
              <a:t>رئيس قسم التعليم المهني والتقني</a:t>
            </a:r>
          </a:p>
          <a:p>
            <a:pPr algn="ctr"/>
            <a:r>
              <a:rPr lang="ar-LB" sz="2400" b="1" dirty="0" smtClean="0">
                <a:cs typeface="Simplified Arabic" pitchFamily="2" charset="-78"/>
              </a:rPr>
              <a:t> المركز التربوي للبحوث والإنماء – لبنان</a:t>
            </a:r>
            <a:endParaRPr lang="en-US" sz="2400" b="1" dirty="0" smtClean="0">
              <a:cs typeface="Simplified Arabic" pitchFamily="2" charset="-78"/>
            </a:endParaRPr>
          </a:p>
          <a:p>
            <a:pPr algn="ctr"/>
            <a:r>
              <a:rPr lang="en-US" sz="2400" b="1" dirty="0"/>
              <a:t> (oghneim@crdp.org)</a:t>
            </a:r>
            <a:endParaRPr lang="en-US" sz="2400" dirty="0"/>
          </a:p>
          <a:p>
            <a:pPr algn="ctr"/>
            <a:endParaRPr lang="en-US" sz="2400" b="1" dirty="0" smtClean="0">
              <a:cs typeface="Simplified Arabic" pitchFamily="2" charset="-78"/>
            </a:endParaRPr>
          </a:p>
        </p:txBody>
      </p:sp>
      <p:pic>
        <p:nvPicPr>
          <p:cNvPr id="1026" name="Picture 0" descr="MOE_Arabic.jp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1000" y="457638"/>
            <a:ext cx="1789112" cy="1196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6155"/>
                                        </p:tgtEl>
                                        <p:attrNameLst>
                                          <p:attrName>style.visibility</p:attrName>
                                        </p:attrNameLst>
                                      </p:cBhvr>
                                      <p:to>
                                        <p:strVal val="visible"/>
                                      </p:to>
                                    </p:set>
                                    <p:animEffect transition="in" filter="blinds(horizontal)">
                                      <p:cBhvr>
                                        <p:cTn id="7" dur="500"/>
                                        <p:tgtEl>
                                          <p:spTgt spid="615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156"/>
                                        </p:tgtEl>
                                        <p:attrNameLst>
                                          <p:attrName>style.visibility</p:attrName>
                                        </p:attrNameLst>
                                      </p:cBhvr>
                                      <p:to>
                                        <p:strVal val="visible"/>
                                      </p:to>
                                    </p:set>
                                    <p:animEffect transition="in" filter="box(in)">
                                      <p:cBhvr>
                                        <p:cTn id="12" dur="500"/>
                                        <p:tgtEl>
                                          <p:spTgt spid="615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4">
                                            <p:txEl>
                                              <p:pRg st="0" end="0"/>
                                            </p:txEl>
                                          </p:spTgt>
                                        </p:tgtEl>
                                        <p:attrNameLst>
                                          <p:attrName>style.visibility</p:attrName>
                                        </p:attrNameLst>
                                      </p:cBhvr>
                                      <p:to>
                                        <p:strVal val="visible"/>
                                      </p:to>
                                    </p:set>
                                    <p:anim calcmode="lin" valueType="num">
                                      <p:cBhvr additive="base">
                                        <p:cTn id="17"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4">
                                            <p:txEl>
                                              <p:pRg st="1" end="1"/>
                                            </p:txEl>
                                          </p:spTgt>
                                        </p:tgtEl>
                                        <p:attrNameLst>
                                          <p:attrName>style.visibility</p:attrName>
                                        </p:attrNameLst>
                                      </p:cBhvr>
                                      <p:to>
                                        <p:strVal val="visible"/>
                                      </p:to>
                                    </p:set>
                                    <p:anim calcmode="lin" valueType="num">
                                      <p:cBhvr additive="base">
                                        <p:cTn id="21"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4">
                                            <p:txEl>
                                              <p:pRg st="2" end="2"/>
                                            </p:txEl>
                                          </p:spTgt>
                                        </p:tgtEl>
                                        <p:attrNameLst>
                                          <p:attrName>style.visibility</p:attrName>
                                        </p:attrNameLst>
                                      </p:cBhvr>
                                      <p:to>
                                        <p:strVal val="visible"/>
                                      </p:to>
                                    </p:set>
                                    <p:anim calcmode="lin" valueType="num">
                                      <p:cBhvr additive="base">
                                        <p:cTn id="25"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4">
                                            <p:txEl>
                                              <p:pRg st="3" end="3"/>
                                            </p:txEl>
                                          </p:spTgt>
                                        </p:tgtEl>
                                        <p:attrNameLst>
                                          <p:attrName>style.visibility</p:attrName>
                                        </p:attrNameLst>
                                      </p:cBhvr>
                                      <p:to>
                                        <p:strVal val="visible"/>
                                      </p:to>
                                    </p:set>
                                    <p:anim calcmode="lin" valueType="num">
                                      <p:cBhvr additive="base">
                                        <p:cTn id="29"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5" grpId="1"/>
      <p:bldP spid="61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المصطلحات</a:t>
            </a:r>
            <a:endParaRPr lang="fr-FR" sz="4000" b="1" dirty="0">
              <a:latin typeface="Simplified Arabic" pitchFamily="18" charset="-78"/>
              <a:cs typeface="Simplified Arabic" pitchFamily="18" charset="-78"/>
            </a:endParaRPr>
          </a:p>
        </p:txBody>
      </p:sp>
      <p:sp>
        <p:nvSpPr>
          <p:cNvPr id="4" name="TextBox 3"/>
          <p:cNvSpPr txBox="1"/>
          <p:nvPr/>
        </p:nvSpPr>
        <p:spPr>
          <a:xfrm>
            <a:off x="856594" y="1822608"/>
            <a:ext cx="7664669" cy="3662541"/>
          </a:xfrm>
          <a:prstGeom prst="rect">
            <a:avLst/>
          </a:prstGeom>
          <a:noFill/>
        </p:spPr>
        <p:txBody>
          <a:bodyPr wrap="square" rtlCol="0">
            <a:spAutoFit/>
          </a:bodyPr>
          <a:lstStyle/>
          <a:p>
            <a:r>
              <a:rPr lang="ar-LB" sz="3200" dirty="0" smtClean="0">
                <a:latin typeface="Simplified Arabic" pitchFamily="18" charset="-78"/>
                <a:cs typeface="Simplified Arabic" pitchFamily="18" charset="-78"/>
              </a:rPr>
              <a:t>وقد سبق ان عرّفت المجتمع الريادي بأنه </a:t>
            </a:r>
            <a:r>
              <a:rPr lang="ar-LB" sz="3200" b="1" dirty="0" smtClean="0">
                <a:latin typeface="Simplified Arabic" pitchFamily="18" charset="-78"/>
                <a:cs typeface="Simplified Arabic" pitchFamily="18" charset="-78"/>
              </a:rPr>
              <a:t>المجتمع الحاضن للأفكار الجديدة والمتميزة</a:t>
            </a:r>
            <a:r>
              <a:rPr lang="ar-LB" sz="3200" dirty="0" smtClean="0">
                <a:latin typeface="Simplified Arabic" pitchFamily="18" charset="-78"/>
                <a:cs typeface="Simplified Arabic" pitchFamily="18" charset="-78"/>
              </a:rPr>
              <a:t> التي تحسن في اوضاع الفرد والجماعة المحيطة، والذي يؤمن للأفراد ما يحتاجونه من </a:t>
            </a:r>
            <a:r>
              <a:rPr lang="ar-LB" sz="3200" b="1" dirty="0" smtClean="0">
                <a:latin typeface="Simplified Arabic" pitchFamily="18" charset="-78"/>
                <a:cs typeface="Simplified Arabic" pitchFamily="18" charset="-78"/>
              </a:rPr>
              <a:t>دعم</a:t>
            </a:r>
            <a:r>
              <a:rPr lang="ar-LB" sz="3200" dirty="0" smtClean="0">
                <a:latin typeface="Simplified Arabic" pitchFamily="18" charset="-78"/>
                <a:cs typeface="Simplified Arabic" pitchFamily="18" charset="-78"/>
              </a:rPr>
              <a:t> معنوي ومادي بشكل </a:t>
            </a:r>
            <a:r>
              <a:rPr lang="ar-LB" sz="3200" b="1" dirty="0" smtClean="0">
                <a:latin typeface="Simplified Arabic" pitchFamily="18" charset="-78"/>
                <a:cs typeface="Simplified Arabic" pitchFamily="18" charset="-78"/>
              </a:rPr>
              <a:t>مستدام</a:t>
            </a:r>
            <a:r>
              <a:rPr lang="ar-LB" sz="3200" dirty="0" smtClean="0">
                <a:latin typeface="Simplified Arabic" pitchFamily="18" charset="-78"/>
                <a:cs typeface="Simplified Arabic" pitchFamily="18" charset="-78"/>
              </a:rPr>
              <a:t>.</a:t>
            </a:r>
          </a:p>
          <a:p>
            <a:r>
              <a:rPr lang="ar-LB" sz="3200" dirty="0" smtClean="0">
                <a:latin typeface="Simplified Arabic" pitchFamily="18" charset="-78"/>
                <a:cs typeface="Simplified Arabic" pitchFamily="18" charset="-78"/>
              </a:rPr>
              <a:t> </a:t>
            </a:r>
          </a:p>
          <a:p>
            <a:r>
              <a:rPr lang="ar-LB" sz="2400" dirty="0">
                <a:latin typeface="Simplified Arabic" pitchFamily="18" charset="-78"/>
                <a:cs typeface="Simplified Arabic" pitchFamily="18" charset="-78"/>
              </a:rPr>
              <a:t>مداخلة لي في ورشة عمل حول التعليم للريادة في اوروبا نظمتها المؤسسة الاوروبية للتدريب (</a:t>
            </a:r>
            <a:r>
              <a:rPr lang="en-US" sz="2400" dirty="0">
                <a:latin typeface="Simplified Arabic" pitchFamily="18" charset="-78"/>
                <a:cs typeface="Simplified Arabic" pitchFamily="18" charset="-78"/>
              </a:rPr>
              <a:t>ETF</a:t>
            </a:r>
            <a:r>
              <a:rPr lang="ar-LB" sz="2400" dirty="0">
                <a:latin typeface="Simplified Arabic" pitchFamily="18" charset="-78"/>
                <a:cs typeface="Simplified Arabic" pitchFamily="18" charset="-78"/>
              </a:rPr>
              <a:t>) سنة 2012، في مفوضية الإتحاد الاوروبي </a:t>
            </a:r>
            <a:r>
              <a:rPr lang="en-US" sz="2400" dirty="0">
                <a:latin typeface="Simplified Arabic" pitchFamily="18" charset="-78"/>
                <a:cs typeface="Simplified Arabic" pitchFamily="18" charset="-78"/>
              </a:rPr>
              <a:t>-</a:t>
            </a:r>
            <a:r>
              <a:rPr lang="ar-LB" sz="2400" dirty="0">
                <a:latin typeface="Simplified Arabic" pitchFamily="18" charset="-78"/>
                <a:cs typeface="Simplified Arabic" pitchFamily="18" charset="-78"/>
              </a:rPr>
              <a:t> بروكسل </a:t>
            </a:r>
            <a:endParaRPr lang="en-US" sz="2400" dirty="0">
              <a:latin typeface="Simplified Arabic" pitchFamily="18" charset="-78"/>
              <a:cs typeface="Simplified Arabic" pitchFamily="18" charset="-78"/>
            </a:endParaRPr>
          </a:p>
        </p:txBody>
      </p:sp>
      <p:sp>
        <p:nvSpPr>
          <p:cNvPr id="3" name="Rectangle 2"/>
          <p:cNvSpPr/>
          <p:nvPr/>
        </p:nvSpPr>
        <p:spPr>
          <a:xfrm>
            <a:off x="5445038" y="1002233"/>
            <a:ext cx="2736647" cy="646331"/>
          </a:xfrm>
          <a:prstGeom prst="rect">
            <a:avLst/>
          </a:prstGeom>
        </p:spPr>
        <p:txBody>
          <a:bodyPr wrap="none">
            <a:spAutoFit/>
          </a:bodyPr>
          <a:lstStyle/>
          <a:p>
            <a:pPr lvl="0"/>
            <a:r>
              <a:rPr lang="ar-LB" sz="3600" b="1" dirty="0" smtClean="0">
                <a:solidFill>
                  <a:prstClr val="black"/>
                </a:solidFill>
                <a:latin typeface="Simplified Arabic" pitchFamily="18" charset="-78"/>
                <a:cs typeface="Simplified Arabic" pitchFamily="18" charset="-78"/>
              </a:rPr>
              <a:t>المجتمع الريادي:</a:t>
            </a:r>
            <a:endParaRPr lang="ar-LB" sz="3600" b="1" dirty="0">
              <a:solidFill>
                <a:prstClr val="black"/>
              </a:solidFill>
              <a:latin typeface="Simplified Arabic" pitchFamily="18" charset="-78"/>
              <a:cs typeface="Simplified Arabic" pitchFamily="18" charset="-78"/>
            </a:endParaRPr>
          </a:p>
        </p:txBody>
      </p:sp>
    </p:spTree>
    <p:extLst>
      <p:ext uri="{BB962C8B-B14F-4D97-AF65-F5344CB8AC3E}">
        <p14:creationId xmlns:p14="http://schemas.microsoft.com/office/powerpoint/2010/main" xmlns="" val="3771722420"/>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والتحولات فيه</a:t>
            </a:r>
            <a:endParaRPr lang="fr-FR" sz="4000" b="1" dirty="0">
              <a:latin typeface="Simplified Arabic" pitchFamily="18" charset="-78"/>
              <a:cs typeface="Simplified Arabic" pitchFamily="18" charset="-78"/>
            </a:endParaRPr>
          </a:p>
        </p:txBody>
      </p:sp>
      <p:sp>
        <p:nvSpPr>
          <p:cNvPr id="4" name="TextBox 3"/>
          <p:cNvSpPr txBox="1"/>
          <p:nvPr/>
        </p:nvSpPr>
        <p:spPr>
          <a:xfrm>
            <a:off x="381000" y="838079"/>
            <a:ext cx="8279524" cy="1754326"/>
          </a:xfrm>
          <a:prstGeom prst="rect">
            <a:avLst/>
          </a:prstGeom>
          <a:noFill/>
        </p:spPr>
        <p:txBody>
          <a:bodyPr wrap="square" rtlCol="0">
            <a:spAutoFit/>
          </a:bodyPr>
          <a:lstStyle/>
          <a:p>
            <a:r>
              <a:rPr lang="ar-LB" sz="3600" b="1" dirty="0" smtClean="0">
                <a:latin typeface="Simplified Arabic" pitchFamily="18" charset="-78"/>
                <a:cs typeface="Simplified Arabic" pitchFamily="18" charset="-78"/>
              </a:rPr>
              <a:t>تنوعت </a:t>
            </a:r>
            <a:r>
              <a:rPr lang="ar-LB" sz="3600" b="1" dirty="0">
                <a:latin typeface="Simplified Arabic" pitchFamily="18" charset="-78"/>
                <a:cs typeface="Simplified Arabic" pitchFamily="18" charset="-78"/>
              </a:rPr>
              <a:t>الأهداف/ الغايات/ المقاربات والمواضيع والفئات المستهدفة وذلك بشكل سريع حتى ان التعابير المستخدمة تبدلت مع الوقت وتحولت. </a:t>
            </a:r>
            <a:endParaRPr lang="en-US" sz="3600" b="1" dirty="0">
              <a:latin typeface="Simplified Arabic" pitchFamily="18" charset="-78"/>
              <a:cs typeface="Simplified Arabic" pitchFamily="18" charset="-78"/>
            </a:endParaRPr>
          </a:p>
        </p:txBody>
      </p:sp>
      <p:sp>
        <p:nvSpPr>
          <p:cNvPr id="14" name="Rounded Rectangle 13"/>
          <p:cNvSpPr/>
          <p:nvPr/>
        </p:nvSpPr>
        <p:spPr>
          <a:xfrm>
            <a:off x="3320661" y="2592405"/>
            <a:ext cx="5321470" cy="38405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600" b="1" dirty="0">
                <a:latin typeface="Simplified Arabic" pitchFamily="18" charset="-78"/>
                <a:cs typeface="Simplified Arabic" pitchFamily="18" charset="-78"/>
              </a:rPr>
              <a:t>الإتجاهات </a:t>
            </a:r>
            <a:r>
              <a:rPr lang="ar-LB" sz="3600" b="1" dirty="0" smtClean="0">
                <a:latin typeface="Simplified Arabic" pitchFamily="18" charset="-78"/>
                <a:cs typeface="Simplified Arabic" pitchFamily="18" charset="-78"/>
              </a:rPr>
              <a:t>والغايات</a:t>
            </a:r>
          </a:p>
          <a:p>
            <a:pPr marL="457200" indent="-457200">
              <a:buFont typeface="Arial" pitchFamily="34" charset="0"/>
              <a:buChar char="•"/>
            </a:pPr>
            <a:r>
              <a:rPr lang="ar-LB" sz="3200" dirty="0" smtClean="0">
                <a:latin typeface="Simplified Arabic" pitchFamily="18" charset="-78"/>
                <a:cs typeface="Simplified Arabic" pitchFamily="18" charset="-78"/>
              </a:rPr>
              <a:t>إنشاء مشاريع</a:t>
            </a:r>
          </a:p>
          <a:p>
            <a:pPr marL="850900" indent="-393700">
              <a:buFont typeface="Arial" pitchFamily="34" charset="0"/>
              <a:buChar char="•"/>
            </a:pPr>
            <a:r>
              <a:rPr lang="ar-SA" sz="3200" dirty="0">
                <a:latin typeface="Simplified Arabic" pitchFamily="18" charset="-78"/>
                <a:cs typeface="Simplified Arabic" pitchFamily="18" charset="-78"/>
              </a:rPr>
              <a:t>ريادة الأعمال للشركات أو روح المبادرة </a:t>
            </a:r>
            <a:r>
              <a:rPr lang="ar-SA" sz="3200" dirty="0" smtClean="0">
                <a:latin typeface="Simplified Arabic" pitchFamily="18" charset="-78"/>
                <a:cs typeface="Simplified Arabic" pitchFamily="18" charset="-78"/>
              </a:rPr>
              <a:t>الداخلية</a:t>
            </a:r>
            <a:endParaRPr lang="ar-LB" sz="3200" dirty="0" smtClean="0">
              <a:latin typeface="Simplified Arabic" pitchFamily="18" charset="-78"/>
              <a:cs typeface="Simplified Arabic" pitchFamily="18" charset="-78"/>
            </a:endParaRPr>
          </a:p>
          <a:p>
            <a:pPr marL="1435100" indent="-457200">
              <a:buFont typeface="Arial" pitchFamily="34" charset="0"/>
              <a:buChar char="•"/>
            </a:pPr>
            <a:r>
              <a:rPr lang="ar-SA" sz="3200" dirty="0" smtClean="0">
                <a:latin typeface="Simplified Arabic" pitchFamily="18" charset="-78"/>
                <a:cs typeface="Simplified Arabic" pitchFamily="18" charset="-78"/>
              </a:rPr>
              <a:t>التوجه </a:t>
            </a:r>
            <a:r>
              <a:rPr lang="ar-SA" sz="3200" dirty="0">
                <a:latin typeface="Simplified Arabic" pitchFamily="18" charset="-78"/>
                <a:cs typeface="Simplified Arabic" pitchFamily="18" charset="-78"/>
              </a:rPr>
              <a:t>الإجتماعي او المجتمعي للمؤسسات </a:t>
            </a:r>
            <a:endParaRPr lang="fr-FR" sz="3200" dirty="0">
              <a:latin typeface="Simplified Arabic" pitchFamily="18" charset="-78"/>
              <a:cs typeface="Simplified Arabic" pitchFamily="18" charset="-78"/>
            </a:endParaRPr>
          </a:p>
        </p:txBody>
      </p:sp>
      <p:sp>
        <p:nvSpPr>
          <p:cNvPr id="3" name="Vertical Scroll 2"/>
          <p:cNvSpPr/>
          <p:nvPr/>
        </p:nvSpPr>
        <p:spPr>
          <a:xfrm>
            <a:off x="381000" y="2286000"/>
            <a:ext cx="2590800" cy="3429000"/>
          </a:xfrm>
          <a:prstGeom prst="verticalScroll">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ar-LB" sz="2400" b="1" dirty="0" smtClean="0">
              <a:solidFill>
                <a:schemeClr val="tx1"/>
              </a:solidFill>
              <a:latin typeface="Simplified Arabic" pitchFamily="18" charset="-78"/>
              <a:cs typeface="Simplified Arabic" pitchFamily="18" charset="-78"/>
            </a:endParaRPr>
          </a:p>
          <a:p>
            <a:pPr algn="ctr"/>
            <a:r>
              <a:rPr lang="ar-LB" sz="2400" b="1" dirty="0" smtClean="0">
                <a:solidFill>
                  <a:schemeClr val="tx1"/>
                </a:solidFill>
                <a:latin typeface="Simplified Arabic" pitchFamily="18" charset="-78"/>
                <a:cs typeface="Simplified Arabic" pitchFamily="18" charset="-78"/>
              </a:rPr>
              <a:t>من بناء </a:t>
            </a:r>
            <a:r>
              <a:rPr lang="ar-LB" sz="2400" b="1" dirty="0">
                <a:solidFill>
                  <a:schemeClr val="tx1"/>
                </a:solidFill>
                <a:latin typeface="Simplified Arabic" pitchFamily="18" charset="-78"/>
                <a:cs typeface="Simplified Arabic" pitchFamily="18" charset="-78"/>
              </a:rPr>
              <a:t>المؤسسات الصغيرة</a:t>
            </a:r>
          </a:p>
          <a:p>
            <a:pPr algn="ctr"/>
            <a:endParaRPr lang="ar-LB" sz="1200" b="1" dirty="0">
              <a:solidFill>
                <a:schemeClr val="tx1"/>
              </a:solidFill>
              <a:latin typeface="Simplified Arabic" pitchFamily="18" charset="-78"/>
              <a:cs typeface="Simplified Arabic" pitchFamily="18" charset="-78"/>
            </a:endParaRPr>
          </a:p>
          <a:p>
            <a:pPr algn="ctr"/>
            <a:r>
              <a:rPr lang="ar-LB" sz="2400" b="1" dirty="0" smtClean="0">
                <a:solidFill>
                  <a:schemeClr val="tx1"/>
                </a:solidFill>
                <a:latin typeface="Simplified Arabic" pitchFamily="18" charset="-78"/>
                <a:cs typeface="Simplified Arabic" pitchFamily="18" charset="-78"/>
              </a:rPr>
              <a:t>الى تشجيع </a:t>
            </a:r>
            <a:r>
              <a:rPr lang="ar-LB" sz="2400" b="1" dirty="0">
                <a:solidFill>
                  <a:schemeClr val="tx1"/>
                </a:solidFill>
                <a:latin typeface="Simplified Arabic" pitchFamily="18" charset="-78"/>
                <a:cs typeface="Simplified Arabic" pitchFamily="18" charset="-78"/>
              </a:rPr>
              <a:t>روح المبادرة" واستيعاب "مبادئ وثقافة العمل</a:t>
            </a:r>
            <a:endParaRPr lang="ar-LB" sz="2400" b="1" dirty="0" smtClean="0">
              <a:solidFill>
                <a:schemeClr val="tx1"/>
              </a:solidFill>
              <a:latin typeface="Simplified Arabic" pitchFamily="18" charset="-78"/>
              <a:cs typeface="Simplified Arabic" pitchFamily="18" charset="-78"/>
            </a:endParaRPr>
          </a:p>
          <a:p>
            <a:pPr algn="ctr"/>
            <a:endParaRPr lang="fr-FR" sz="2400" b="1" dirty="0">
              <a:solidFill>
                <a:schemeClr val="tx1"/>
              </a:solidFill>
              <a:latin typeface="Simplified Arabic" pitchFamily="18" charset="-78"/>
              <a:cs typeface="Simplified Arabic" pitchFamily="18" charset="-78"/>
            </a:endParaRPr>
          </a:p>
        </p:txBody>
      </p:sp>
    </p:spTree>
    <p:extLst>
      <p:ext uri="{BB962C8B-B14F-4D97-AF65-F5344CB8AC3E}">
        <p14:creationId xmlns:p14="http://schemas.microsoft.com/office/powerpoint/2010/main" xmlns="" val="2487596260"/>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4">
                                            <p:txEl>
                                              <p:pRg st="1" end="1"/>
                                            </p:txEl>
                                          </p:spTgt>
                                        </p:tgtEl>
                                        <p:attrNameLst>
                                          <p:attrName>style.visibility</p:attrName>
                                        </p:attrNameLst>
                                      </p:cBhvr>
                                      <p:to>
                                        <p:strVal val="visible"/>
                                      </p:to>
                                    </p:set>
                                    <p:anim calcmode="lin" valueType="num">
                                      <p:cBhvr additive="base">
                                        <p:cTn id="22"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4">
                                            <p:txEl>
                                              <p:pRg st="2" end="2"/>
                                            </p:txEl>
                                          </p:spTgt>
                                        </p:tgtEl>
                                        <p:attrNameLst>
                                          <p:attrName>style.visibility</p:attrName>
                                        </p:attrNameLst>
                                      </p:cBhvr>
                                      <p:to>
                                        <p:strVal val="visible"/>
                                      </p:to>
                                    </p:set>
                                    <p:anim calcmode="lin" valueType="num">
                                      <p:cBhvr additive="base">
                                        <p:cTn id="28"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14">
                                            <p:txEl>
                                              <p:pRg st="3" end="3"/>
                                            </p:txEl>
                                          </p:spTgt>
                                        </p:tgtEl>
                                        <p:attrNameLst>
                                          <p:attrName>style.visibility</p:attrName>
                                        </p:attrNameLst>
                                      </p:cBhvr>
                                      <p:to>
                                        <p:strVal val="visible"/>
                                      </p:to>
                                    </p:set>
                                    <p:anim calcmode="lin" valueType="num">
                                      <p:cBhvr additive="base">
                                        <p:cTn id="34"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additive="base">
                                        <p:cTn id="40" dur="500" fill="hold"/>
                                        <p:tgtEl>
                                          <p:spTgt spid="3"/>
                                        </p:tgtEl>
                                        <p:attrNameLst>
                                          <p:attrName>ppt_x</p:attrName>
                                        </p:attrNameLst>
                                      </p:cBhvr>
                                      <p:tavLst>
                                        <p:tav tm="0">
                                          <p:val>
                                            <p:strVal val="#ppt_x"/>
                                          </p:val>
                                        </p:tav>
                                        <p:tav tm="100000">
                                          <p:val>
                                            <p:strVal val="#ppt_x"/>
                                          </p:val>
                                        </p:tav>
                                      </p:tavLst>
                                    </p:anim>
                                    <p:anim calcmode="lin" valueType="num">
                                      <p:cBhvr additive="base">
                                        <p:cTn id="41"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14" grpId="0" animBg="1"/>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533400" y="1165437"/>
            <a:ext cx="8127124" cy="46048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600" b="1" dirty="0"/>
              <a:t>الفئات المستهدفة والمواضيع/ </a:t>
            </a:r>
            <a:r>
              <a:rPr lang="ar-LB" sz="3600" b="1" dirty="0" smtClean="0"/>
              <a:t>الكفايات، الاهداف</a:t>
            </a:r>
          </a:p>
          <a:p>
            <a:pPr marL="571500" indent="-571500">
              <a:buFont typeface="Arial" pitchFamily="34" charset="0"/>
              <a:buChar char="•"/>
            </a:pPr>
            <a:r>
              <a:rPr lang="ar-LB" sz="3600" dirty="0"/>
              <a:t>الشباب </a:t>
            </a:r>
            <a:r>
              <a:rPr lang="ar-LB" sz="3600" dirty="0" smtClean="0"/>
              <a:t>/المتخرجين </a:t>
            </a:r>
            <a:r>
              <a:rPr lang="ar-LB" sz="3600" dirty="0"/>
              <a:t>الجدد </a:t>
            </a:r>
            <a:r>
              <a:rPr lang="ar-LB" sz="3600" dirty="0" smtClean="0"/>
              <a:t>وطلبة </a:t>
            </a:r>
            <a:r>
              <a:rPr lang="ar-LB" sz="3600" dirty="0"/>
              <a:t>الجامعات </a:t>
            </a:r>
            <a:endParaRPr lang="ar-LB" sz="3600" dirty="0" smtClean="0"/>
          </a:p>
          <a:p>
            <a:pPr marL="1028700" indent="-571500" defTabSz="1087438">
              <a:buFont typeface="Arial" pitchFamily="34" charset="0"/>
              <a:buChar char="•"/>
            </a:pPr>
            <a:r>
              <a:rPr lang="ar-LB" sz="3600" dirty="0" smtClean="0"/>
              <a:t>الشباب </a:t>
            </a:r>
            <a:r>
              <a:rPr lang="ar-LB" sz="3600" dirty="0"/>
              <a:t>في التعليم الثانوي </a:t>
            </a:r>
            <a:r>
              <a:rPr lang="ar-LB" sz="3600" dirty="0" smtClean="0"/>
              <a:t>المهني </a:t>
            </a:r>
            <a:r>
              <a:rPr lang="ar-LB" sz="3600" dirty="0"/>
              <a:t>وما بعد </a:t>
            </a:r>
            <a:r>
              <a:rPr lang="ar-LB" sz="3600" dirty="0" smtClean="0"/>
              <a:t>الثانوي</a:t>
            </a:r>
          </a:p>
          <a:p>
            <a:pPr marL="1658938" indent="-571500">
              <a:buFont typeface="Arial" pitchFamily="34" charset="0"/>
              <a:buChar char="•"/>
              <a:tabLst>
                <a:tab pos="1608138" algn="l"/>
              </a:tabLst>
            </a:pPr>
            <a:r>
              <a:rPr lang="ar-LB" sz="3600" dirty="0"/>
              <a:t>الشباب في التعليم الثانوي </a:t>
            </a:r>
            <a:r>
              <a:rPr lang="ar-LB" sz="3600" dirty="0" smtClean="0"/>
              <a:t>الاكاديمي</a:t>
            </a:r>
          </a:p>
          <a:p>
            <a:pPr marL="2178050" indent="-571500">
              <a:buFont typeface="Arial" pitchFamily="34" charset="0"/>
              <a:buChar char="•"/>
            </a:pPr>
            <a:r>
              <a:rPr lang="ar-LB" sz="3600" dirty="0" smtClean="0"/>
              <a:t>الشباب المتعثر</a:t>
            </a:r>
          </a:p>
          <a:p>
            <a:pPr marL="2635250" indent="-571500" defTabSz="1150938">
              <a:buFont typeface="Arial" pitchFamily="34" charset="0"/>
              <a:buChar char="•"/>
            </a:pPr>
            <a:r>
              <a:rPr lang="ar-LB" sz="3600" dirty="0" smtClean="0"/>
              <a:t>التلامذة في المراحل الأولى</a:t>
            </a:r>
          </a:p>
          <a:p>
            <a:pPr algn="ctr"/>
            <a:endParaRPr lang="ar-LB" sz="3600" b="1" dirty="0" smtClean="0"/>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والتحولات فيه</a:t>
            </a:r>
            <a:endParaRPr lang="fr-FR" sz="4000" b="1"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872675779"/>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 calcmode="lin" valueType="num">
                                      <p:cBhvr additive="base">
                                        <p:cTn id="16"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 calcmode="lin" valueType="num">
                                      <p:cBhvr additive="base">
                                        <p:cTn id="22"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 calcmode="lin" valueType="num">
                                      <p:cBhvr additive="base">
                                        <p:cTn id="28"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 calcmode="lin" valueType="num">
                                      <p:cBhvr additive="base">
                                        <p:cTn id="34"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5">
                                            <p:txEl>
                                              <p:pRg st="5" end="5"/>
                                            </p:txEl>
                                          </p:spTgt>
                                        </p:tgtEl>
                                        <p:attrNameLst>
                                          <p:attrName>style.visibility</p:attrName>
                                        </p:attrNameLst>
                                      </p:cBhvr>
                                      <p:to>
                                        <p:strVal val="visible"/>
                                      </p:to>
                                    </p:set>
                                    <p:anim calcmode="lin" valueType="num">
                                      <p:cBhvr additive="base">
                                        <p:cTn id="40"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a:t>
            </a:r>
            <a:r>
              <a:rPr lang="ar-SA" sz="4000" b="1" dirty="0"/>
              <a:t>الريادي</a:t>
            </a:r>
            <a:endParaRPr lang="en-US" sz="4000" b="1" dirty="0"/>
          </a:p>
          <a:p>
            <a:endParaRPr lang="fr-FR" sz="4000" b="1" dirty="0">
              <a:latin typeface="Simplified Arabic" pitchFamily="18" charset="-78"/>
              <a:cs typeface="Simplified Arabic" pitchFamily="18" charset="-78"/>
            </a:endParaRPr>
          </a:p>
        </p:txBody>
      </p:sp>
      <p:sp>
        <p:nvSpPr>
          <p:cNvPr id="3" name="Rectangle 2"/>
          <p:cNvSpPr/>
          <p:nvPr/>
        </p:nvSpPr>
        <p:spPr>
          <a:xfrm>
            <a:off x="533400" y="1443574"/>
            <a:ext cx="8458200" cy="1569660"/>
          </a:xfrm>
          <a:prstGeom prst="rect">
            <a:avLst/>
          </a:prstGeom>
        </p:spPr>
        <p:txBody>
          <a:bodyPr wrap="square">
            <a:spAutoFit/>
          </a:bodyPr>
          <a:lstStyle/>
          <a:p>
            <a:pPr marL="284163"/>
            <a:r>
              <a:rPr lang="ar-LB" sz="3200" dirty="0">
                <a:latin typeface="Simplified Arabic" pitchFamily="18" charset="-78"/>
                <a:cs typeface="Simplified Arabic" pitchFamily="18" charset="-78"/>
              </a:rPr>
              <a:t>يُجمع التربويون على أهمية موضوع الريادة وأهمية تربية النشء عليه. </a:t>
            </a:r>
            <a:endParaRPr lang="ar-LB" sz="3200" dirty="0" smtClean="0">
              <a:latin typeface="Simplified Arabic" pitchFamily="18" charset="-78"/>
              <a:cs typeface="Simplified Arabic" pitchFamily="18" charset="-78"/>
            </a:endParaRPr>
          </a:p>
          <a:p>
            <a:pPr marL="284163"/>
            <a:r>
              <a:rPr lang="ar-LB" sz="3200" dirty="0"/>
              <a:t>سعت الحكومات  وتسعى لأن تكون مجتمعاتها متطورة ورائدة</a:t>
            </a:r>
            <a:endParaRPr lang="fr-FR" sz="3200" dirty="0">
              <a:latin typeface="Simplified Arabic" pitchFamily="18" charset="-78"/>
              <a:cs typeface="Simplified Arabic" pitchFamily="18" charset="-78"/>
            </a:endParaRPr>
          </a:p>
        </p:txBody>
      </p:sp>
      <p:sp>
        <p:nvSpPr>
          <p:cNvPr id="6" name="Rectangle 5"/>
          <p:cNvSpPr/>
          <p:nvPr/>
        </p:nvSpPr>
        <p:spPr>
          <a:xfrm>
            <a:off x="508438" y="3733800"/>
            <a:ext cx="8127124" cy="1569660"/>
          </a:xfrm>
          <a:prstGeom prst="rect">
            <a:avLst/>
          </a:prstGeom>
        </p:spPr>
        <p:txBody>
          <a:bodyPr wrap="square">
            <a:spAutoFit/>
          </a:bodyPr>
          <a:lstStyle/>
          <a:p>
            <a:r>
              <a:rPr lang="ar-LB" sz="3200" dirty="0" smtClean="0">
                <a:latin typeface="Simplified Arabic" pitchFamily="18" charset="-78"/>
                <a:cs typeface="Simplified Arabic" pitchFamily="18" charset="-78"/>
              </a:rPr>
              <a:t>ولكن يبقى </a:t>
            </a:r>
            <a:r>
              <a:rPr lang="ar-LB" sz="3200" dirty="0">
                <a:latin typeface="Simplified Arabic" pitchFamily="18" charset="-78"/>
                <a:cs typeface="Simplified Arabic" pitchFamily="18" charset="-78"/>
              </a:rPr>
              <a:t>السؤال هل من الممكن الاتكال فقط على "التعليم للريادة" لتحقيق هذا الغرض؟ ومتى سيتم ذلك؟ وهل من سبل اخرى؟ ما هي هذه السبل وكيف يمكن </a:t>
            </a:r>
            <a:r>
              <a:rPr lang="ar-LB" sz="3200" dirty="0" smtClean="0">
                <a:latin typeface="Simplified Arabic" pitchFamily="18" charset="-78"/>
                <a:cs typeface="Simplified Arabic" pitchFamily="18" charset="-78"/>
              </a:rPr>
              <a:t>تسخيرها؟</a:t>
            </a:r>
            <a:endParaRPr lang="fr-FR"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2275337514"/>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a:t>
            </a:r>
            <a:r>
              <a:rPr lang="ar-SA" sz="4000" b="1" dirty="0"/>
              <a:t>الريادي</a:t>
            </a:r>
            <a:endParaRPr lang="en-US" sz="4000" b="1" dirty="0"/>
          </a:p>
          <a:p>
            <a:endParaRPr lang="fr-FR" sz="4000" b="1" dirty="0">
              <a:latin typeface="Simplified Arabic" pitchFamily="18" charset="-78"/>
              <a:cs typeface="Simplified Arabic" pitchFamily="18" charset="-78"/>
            </a:endParaRPr>
          </a:p>
        </p:txBody>
      </p:sp>
      <p:sp>
        <p:nvSpPr>
          <p:cNvPr id="3" name="Rectangle 2"/>
          <p:cNvSpPr/>
          <p:nvPr/>
        </p:nvSpPr>
        <p:spPr>
          <a:xfrm>
            <a:off x="462455" y="1981200"/>
            <a:ext cx="8458200" cy="3539430"/>
          </a:xfrm>
          <a:prstGeom prst="rect">
            <a:avLst/>
          </a:prstGeom>
        </p:spPr>
        <p:txBody>
          <a:bodyPr wrap="square">
            <a:spAutoFit/>
          </a:bodyPr>
          <a:lstStyle/>
          <a:p>
            <a:pPr marL="457200" lvl="0" indent="-457200">
              <a:buFont typeface="Arial" pitchFamily="34" charset="0"/>
              <a:buChar char="•"/>
            </a:pPr>
            <a:r>
              <a:rPr lang="ar-LB" sz="3200" dirty="0" smtClean="0">
                <a:latin typeface="Simplified Arabic" pitchFamily="18" charset="-78"/>
                <a:cs typeface="Simplified Arabic" pitchFamily="18" charset="-78"/>
              </a:rPr>
              <a:t>التغيير </a:t>
            </a:r>
            <a:r>
              <a:rPr lang="ar-LB" sz="3200" dirty="0">
                <a:latin typeface="Simplified Arabic" pitchFamily="18" charset="-78"/>
                <a:cs typeface="Simplified Arabic" pitchFamily="18" charset="-78"/>
              </a:rPr>
              <a:t>المتوقع جراء التعليم للريادة يتطلب فترة زمنية طويلة</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smtClean="0">
                <a:latin typeface="Simplified Arabic" pitchFamily="18" charset="-78"/>
                <a:cs typeface="Simplified Arabic" pitchFamily="18" charset="-78"/>
              </a:rPr>
              <a:t>سن </a:t>
            </a:r>
            <a:r>
              <a:rPr lang="ar-LB" sz="3200" dirty="0">
                <a:latin typeface="Simplified Arabic" pitchFamily="18" charset="-78"/>
                <a:cs typeface="Simplified Arabic" pitchFamily="18" charset="-78"/>
              </a:rPr>
              <a:t>الخريجين يبقى عائقًأ امام فتح المشاريع الخاصة بهم او التمرس بها</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عدم تشجيع المجتمع المحيط بالمتخرجين الجدد (غالباً ما تكون الثقة ضعيفة بالشباب مقارنة بالمخضرمين)</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القوانين المدنية والمجتمعية المؤثرة في انشاء مؤسسات صغيرة لا سيما تلك المتعلقة بالعمر والتمويل </a:t>
            </a:r>
            <a:r>
              <a:rPr lang="ar-LB" sz="3200" dirty="0" smtClean="0">
                <a:latin typeface="Simplified Arabic" pitchFamily="18" charset="-78"/>
                <a:cs typeface="Simplified Arabic" pitchFamily="18" charset="-78"/>
              </a:rPr>
              <a:t>والقروض</a:t>
            </a:r>
            <a:endParaRPr lang="en-US" sz="3200" b="1" dirty="0"/>
          </a:p>
        </p:txBody>
      </p:sp>
      <p:sp>
        <p:nvSpPr>
          <p:cNvPr id="8" name="Rectangle 7"/>
          <p:cNvSpPr/>
          <p:nvPr/>
        </p:nvSpPr>
        <p:spPr>
          <a:xfrm>
            <a:off x="462455" y="1151185"/>
            <a:ext cx="8458200" cy="584775"/>
          </a:xfrm>
          <a:prstGeom prst="rect">
            <a:avLst/>
          </a:prstGeom>
        </p:spPr>
        <p:txBody>
          <a:bodyPr wrap="square">
            <a:spAutoFit/>
          </a:bodyPr>
          <a:lstStyle/>
          <a:p>
            <a:r>
              <a:rPr lang="ar-SA" sz="3200" b="1" dirty="0"/>
              <a:t>إشكاليات التعليم للريادة </a:t>
            </a:r>
            <a:endParaRPr lang="ar-LB" sz="3200" b="1" dirty="0" smtClean="0"/>
          </a:p>
        </p:txBody>
      </p:sp>
    </p:spTree>
    <p:extLst>
      <p:ext uri="{BB962C8B-B14F-4D97-AF65-F5344CB8AC3E}">
        <p14:creationId xmlns:p14="http://schemas.microsoft.com/office/powerpoint/2010/main" xmlns="" val="700844231"/>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additive="base">
                                        <p:cTn id="2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additive="base">
                                        <p:cTn id="3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الريادي</a:t>
            </a:r>
            <a:endParaRPr lang="en-US" sz="4000" b="1" dirty="0"/>
          </a:p>
        </p:txBody>
      </p:sp>
      <p:sp>
        <p:nvSpPr>
          <p:cNvPr id="3" name="Rectangle 2"/>
          <p:cNvSpPr/>
          <p:nvPr/>
        </p:nvSpPr>
        <p:spPr>
          <a:xfrm>
            <a:off x="433552" y="2133600"/>
            <a:ext cx="8458200" cy="4031873"/>
          </a:xfrm>
          <a:prstGeom prst="rect">
            <a:avLst/>
          </a:prstGeom>
        </p:spPr>
        <p:txBody>
          <a:bodyPr wrap="square">
            <a:spAutoFit/>
          </a:bodyPr>
          <a:lstStyle/>
          <a:p>
            <a:r>
              <a:rPr lang="ar-LB" sz="3200" dirty="0" smtClean="0">
                <a:latin typeface="Simplified Arabic" pitchFamily="18" charset="-78"/>
                <a:cs typeface="Simplified Arabic" pitchFamily="18" charset="-78"/>
              </a:rPr>
              <a:t>تكثر </a:t>
            </a:r>
            <a:r>
              <a:rPr lang="ar-LB" sz="3200" dirty="0">
                <a:latin typeface="Simplified Arabic" pitchFamily="18" charset="-78"/>
                <a:cs typeface="Simplified Arabic" pitchFamily="18" charset="-78"/>
              </a:rPr>
              <a:t>في هذه الأيام المبادرات والبرامج لكن اثرها لا زال ضعيفاً وذلك بسبب</a:t>
            </a:r>
            <a:r>
              <a:rPr lang="ar-LB" sz="3200" dirty="0" smtClean="0">
                <a:latin typeface="Simplified Arabic" pitchFamily="18" charset="-78"/>
                <a:cs typeface="Simplified Arabic" pitchFamily="18" charset="-78"/>
              </a:rPr>
              <a:t>:</a:t>
            </a:r>
          </a:p>
          <a:p>
            <a:pPr marL="457200" lvl="0" indent="-457200">
              <a:buFont typeface="Arial" pitchFamily="34" charset="0"/>
              <a:buChar char="•"/>
            </a:pPr>
            <a:r>
              <a:rPr lang="ar-LB" sz="3200" dirty="0" smtClean="0">
                <a:latin typeface="Simplified Arabic" pitchFamily="18" charset="-78"/>
                <a:cs typeface="Simplified Arabic" pitchFamily="18" charset="-78"/>
              </a:rPr>
              <a:t>ضعف </a:t>
            </a:r>
            <a:r>
              <a:rPr lang="ar-LB" sz="3200" dirty="0">
                <a:latin typeface="Simplified Arabic" pitchFamily="18" charset="-78"/>
                <a:cs typeface="Simplified Arabic" pitchFamily="18" charset="-78"/>
              </a:rPr>
              <a:t>المواكبة الإعلامية وااقتصارها على فترات تنفيذها والنمط "الإخباري" وابتعادها عن "التربية والتثقيف"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ضعف عملية الترويج لبرامج تثقيفية تربوية تتعلق بالريادة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عدم وعي الصحافيين لأهمية الموضوع وضعف التخصصية فيه </a:t>
            </a:r>
            <a:endParaRPr lang="en-US" sz="3200" dirty="0">
              <a:latin typeface="Simplified Arabic" pitchFamily="18" charset="-78"/>
              <a:cs typeface="Simplified Arabic" pitchFamily="18" charset="-78"/>
            </a:endParaRPr>
          </a:p>
          <a:p>
            <a:endParaRPr lang="en-US" sz="3200" b="1" dirty="0"/>
          </a:p>
        </p:txBody>
      </p:sp>
      <p:sp>
        <p:nvSpPr>
          <p:cNvPr id="8" name="Rectangle 7"/>
          <p:cNvSpPr/>
          <p:nvPr/>
        </p:nvSpPr>
        <p:spPr>
          <a:xfrm>
            <a:off x="493986" y="1295400"/>
            <a:ext cx="8458200" cy="584775"/>
          </a:xfrm>
          <a:prstGeom prst="rect">
            <a:avLst/>
          </a:prstGeom>
        </p:spPr>
        <p:txBody>
          <a:bodyPr wrap="square">
            <a:spAutoFit/>
          </a:bodyPr>
          <a:lstStyle/>
          <a:p>
            <a:r>
              <a:rPr lang="ar-LB" sz="3200" b="1" dirty="0"/>
              <a:t>الأسباب الموجبة للمجتمع </a:t>
            </a:r>
            <a:r>
              <a:rPr lang="ar-LB" sz="3200" b="1" dirty="0" smtClean="0"/>
              <a:t>الريادي</a:t>
            </a:r>
            <a:endParaRPr lang="en-US" sz="3200" b="1" dirty="0"/>
          </a:p>
        </p:txBody>
      </p:sp>
    </p:spTree>
    <p:extLst>
      <p:ext uri="{BB962C8B-B14F-4D97-AF65-F5344CB8AC3E}">
        <p14:creationId xmlns:p14="http://schemas.microsoft.com/office/powerpoint/2010/main" xmlns="" val="3737626211"/>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a:t>
            </a:r>
            <a:r>
              <a:rPr lang="ar-SA" sz="4000" b="1" dirty="0"/>
              <a:t>الريادي</a:t>
            </a:r>
            <a:endParaRPr lang="en-US" sz="4000" b="1" dirty="0"/>
          </a:p>
          <a:p>
            <a:endParaRPr lang="fr-FR" sz="4000" b="1" dirty="0">
              <a:latin typeface="Simplified Arabic" pitchFamily="18" charset="-78"/>
              <a:cs typeface="Simplified Arabic" pitchFamily="18" charset="-78"/>
            </a:endParaRPr>
          </a:p>
        </p:txBody>
      </p:sp>
      <p:sp>
        <p:nvSpPr>
          <p:cNvPr id="3" name="Rectangle 2"/>
          <p:cNvSpPr/>
          <p:nvPr/>
        </p:nvSpPr>
        <p:spPr>
          <a:xfrm>
            <a:off x="467710" y="1828800"/>
            <a:ext cx="8458200" cy="4524315"/>
          </a:xfrm>
          <a:prstGeom prst="rect">
            <a:avLst/>
          </a:prstGeom>
        </p:spPr>
        <p:txBody>
          <a:bodyPr wrap="square">
            <a:spAutoFit/>
          </a:bodyPr>
          <a:lstStyle/>
          <a:p>
            <a:r>
              <a:rPr lang="ar-LB" sz="3200" dirty="0" smtClean="0">
                <a:latin typeface="Simplified Arabic" pitchFamily="18" charset="-78"/>
                <a:cs typeface="Simplified Arabic" pitchFamily="18" charset="-78"/>
              </a:rPr>
              <a:t>تكثر </a:t>
            </a:r>
            <a:r>
              <a:rPr lang="ar-LB" sz="3200" dirty="0">
                <a:latin typeface="Simplified Arabic" pitchFamily="18" charset="-78"/>
                <a:cs typeface="Simplified Arabic" pitchFamily="18" charset="-78"/>
              </a:rPr>
              <a:t>في هذه الأيام المبادرات والبرامج لكن اثرها لا زال ضعيفاً وذلك بسبب</a:t>
            </a:r>
            <a:r>
              <a:rPr lang="ar-LB" sz="3200" dirty="0" smtClean="0">
                <a:latin typeface="Simplified Arabic" pitchFamily="18" charset="-78"/>
                <a:cs typeface="Simplified Arabic" pitchFamily="18" charset="-78"/>
              </a:rPr>
              <a:t>:</a:t>
            </a:r>
          </a:p>
          <a:p>
            <a:pPr marL="457200" lvl="0" indent="-457200">
              <a:buFont typeface="Arial" pitchFamily="34" charset="0"/>
              <a:buChar char="•"/>
            </a:pPr>
            <a:r>
              <a:rPr lang="ar-LB" sz="3200" dirty="0" smtClean="0"/>
              <a:t>قلة </a:t>
            </a:r>
            <a:r>
              <a:rPr lang="ar-LB" sz="3200" dirty="0"/>
              <a:t>التنسيق بين المنظمين: </a:t>
            </a:r>
            <a:r>
              <a:rPr lang="ar-LB" sz="3200" dirty="0" smtClean="0"/>
              <a:t>مبادرات عديدة </a:t>
            </a:r>
            <a:r>
              <a:rPr lang="ar-LB" sz="3200" dirty="0"/>
              <a:t>تطال نفس الفئة من المجتمع وفي نفس البقعة </a:t>
            </a:r>
            <a:r>
              <a:rPr lang="ar-LB" sz="3200" dirty="0" smtClean="0"/>
              <a:t>الجغرافية</a:t>
            </a:r>
            <a:endParaRPr lang="en-US" sz="3200" dirty="0"/>
          </a:p>
          <a:p>
            <a:pPr marL="457200" lvl="0" indent="-457200">
              <a:buFont typeface="Arial" pitchFamily="34" charset="0"/>
              <a:buChar char="•"/>
            </a:pPr>
            <a:r>
              <a:rPr lang="ar-LB" sz="3200" dirty="0"/>
              <a:t>التنافسية بين المبادرات والإعلام: التي تدفع بطريقة عكسية </a:t>
            </a:r>
            <a:r>
              <a:rPr lang="ar-LB" sz="3200" dirty="0" smtClean="0"/>
              <a:t>حيث </a:t>
            </a:r>
            <a:r>
              <a:rPr lang="ar-LB" sz="3200" dirty="0"/>
              <a:t>نجد بعضاً من الفئات المستهدفة تحجم عن المشاركة في مثل هذه المبادرات. </a:t>
            </a:r>
            <a:endParaRPr lang="en-US" sz="3200" dirty="0"/>
          </a:p>
          <a:p>
            <a:pPr marL="457200" lvl="0" indent="-457200">
              <a:buFont typeface="Arial" pitchFamily="34" charset="0"/>
              <a:buChar char="•"/>
            </a:pPr>
            <a:r>
              <a:rPr lang="ar-LB" sz="3200" dirty="0"/>
              <a:t>عدم خضوع هذه المبادرات لمعايير موحدة </a:t>
            </a:r>
            <a:r>
              <a:rPr lang="ar-LB" sz="3200" dirty="0" smtClean="0"/>
              <a:t>ومحددة </a:t>
            </a:r>
            <a:endParaRPr lang="en-US" sz="3200" dirty="0">
              <a:latin typeface="Simplified Arabic" pitchFamily="18" charset="-78"/>
              <a:cs typeface="Simplified Arabic" pitchFamily="18" charset="-78"/>
            </a:endParaRPr>
          </a:p>
          <a:p>
            <a:endParaRPr lang="en-US" sz="3200" b="1" dirty="0"/>
          </a:p>
        </p:txBody>
      </p:sp>
      <p:sp>
        <p:nvSpPr>
          <p:cNvPr id="8" name="Rectangle 7"/>
          <p:cNvSpPr/>
          <p:nvPr/>
        </p:nvSpPr>
        <p:spPr>
          <a:xfrm>
            <a:off x="467710" y="1066801"/>
            <a:ext cx="8458200" cy="584775"/>
          </a:xfrm>
          <a:prstGeom prst="rect">
            <a:avLst/>
          </a:prstGeom>
        </p:spPr>
        <p:txBody>
          <a:bodyPr wrap="square">
            <a:spAutoFit/>
          </a:bodyPr>
          <a:lstStyle/>
          <a:p>
            <a:r>
              <a:rPr lang="ar-LB" sz="3200" b="1" dirty="0"/>
              <a:t>الأسباب الموجبة للمجتمع </a:t>
            </a:r>
            <a:r>
              <a:rPr lang="ar-LB" sz="3200" b="1" dirty="0" smtClean="0"/>
              <a:t>الريادي</a:t>
            </a:r>
            <a:endParaRPr lang="en-US" sz="3200" b="1" dirty="0"/>
          </a:p>
        </p:txBody>
      </p:sp>
    </p:spTree>
    <p:extLst>
      <p:ext uri="{BB962C8B-B14F-4D97-AF65-F5344CB8AC3E}">
        <p14:creationId xmlns:p14="http://schemas.microsoft.com/office/powerpoint/2010/main" xmlns="" val="3902598335"/>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wipe(down)">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wipe(down)">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wipe(down)">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wipe(down)">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a:t>
            </a:r>
            <a:r>
              <a:rPr lang="ar-SA" sz="4000" b="1" dirty="0"/>
              <a:t>الريادي</a:t>
            </a:r>
            <a:endParaRPr lang="en-US" sz="4000" b="1" dirty="0"/>
          </a:p>
          <a:p>
            <a:endParaRPr lang="fr-FR" sz="4000" b="1" dirty="0">
              <a:latin typeface="Simplified Arabic" pitchFamily="18" charset="-78"/>
              <a:cs typeface="Simplified Arabic" pitchFamily="18" charset="-78"/>
            </a:endParaRPr>
          </a:p>
        </p:txBody>
      </p:sp>
      <p:sp>
        <p:nvSpPr>
          <p:cNvPr id="3" name="Rectangle 2"/>
          <p:cNvSpPr/>
          <p:nvPr/>
        </p:nvSpPr>
        <p:spPr>
          <a:xfrm>
            <a:off x="457200" y="1828800"/>
            <a:ext cx="8458200" cy="4031873"/>
          </a:xfrm>
          <a:prstGeom prst="rect">
            <a:avLst/>
          </a:prstGeom>
        </p:spPr>
        <p:txBody>
          <a:bodyPr wrap="square">
            <a:spAutoFit/>
          </a:bodyPr>
          <a:lstStyle/>
          <a:p>
            <a:r>
              <a:rPr lang="ar-LB" sz="3200" dirty="0" smtClean="0">
                <a:latin typeface="Simplified Arabic" pitchFamily="18" charset="-78"/>
                <a:cs typeface="Simplified Arabic" pitchFamily="18" charset="-78"/>
              </a:rPr>
              <a:t>تكثر </a:t>
            </a:r>
            <a:r>
              <a:rPr lang="ar-LB" sz="3200" dirty="0">
                <a:latin typeface="Simplified Arabic" pitchFamily="18" charset="-78"/>
                <a:cs typeface="Simplified Arabic" pitchFamily="18" charset="-78"/>
              </a:rPr>
              <a:t>في هذه الأيام المبادرات والبرامج لكن اثرها لا زال ضعيفاً وذلك بسبب</a:t>
            </a:r>
            <a:r>
              <a:rPr lang="ar-LB" sz="3200" dirty="0" smtClean="0">
                <a:latin typeface="Simplified Arabic" pitchFamily="18" charset="-78"/>
                <a:cs typeface="Simplified Arabic" pitchFamily="18" charset="-78"/>
              </a:rPr>
              <a:t>:</a:t>
            </a:r>
          </a:p>
          <a:p>
            <a:pPr marL="457200" lvl="0" indent="-457200">
              <a:buFont typeface="Arial" pitchFamily="34" charset="0"/>
              <a:buChar char="•"/>
            </a:pPr>
            <a:r>
              <a:rPr lang="ar-LB" sz="3200" dirty="0" smtClean="0"/>
              <a:t>شبه </a:t>
            </a:r>
            <a:r>
              <a:rPr lang="ar-LB" sz="3200" dirty="0"/>
              <a:t>قطيعة بين المؤسسات الرسمية والقطاع الخاص والجمعيات الأهلية </a:t>
            </a:r>
            <a:endParaRPr lang="en-US" sz="3200" dirty="0"/>
          </a:p>
          <a:p>
            <a:pPr marL="457200" lvl="0" indent="-457200">
              <a:buFont typeface="Arial" pitchFamily="34" charset="0"/>
              <a:buChar char="•"/>
            </a:pPr>
            <a:r>
              <a:rPr lang="ar-LB" sz="3200" dirty="0"/>
              <a:t>عدم وجود جسم فاعل لإدارة المبادرات </a:t>
            </a:r>
            <a:endParaRPr lang="ar-LB" sz="3200" dirty="0" smtClean="0"/>
          </a:p>
          <a:p>
            <a:pPr marL="457200" lvl="0" indent="-457200">
              <a:buFont typeface="Arial" pitchFamily="34" charset="0"/>
              <a:buChar char="•"/>
            </a:pPr>
            <a:r>
              <a:rPr lang="ar-LB" sz="3200" dirty="0" smtClean="0"/>
              <a:t>شكلت </a:t>
            </a:r>
            <a:r>
              <a:rPr lang="ar-LB" sz="3200" dirty="0"/>
              <a:t>بعض الجمعيات المهتمة بموضوع الريادة نوع من التجمع ولكن اهتماماته </a:t>
            </a:r>
            <a:r>
              <a:rPr lang="ar-LB" sz="3200" dirty="0" smtClean="0"/>
              <a:t>تقتصر </a:t>
            </a:r>
            <a:r>
              <a:rPr lang="ar-LB" sz="3200" dirty="0"/>
              <a:t>على تنظيم فعاليات الاسبوع العالمي للريادة </a:t>
            </a:r>
            <a:r>
              <a:rPr lang="ar-LB" sz="3200" dirty="0" smtClean="0"/>
              <a:t>وليس </a:t>
            </a:r>
            <a:r>
              <a:rPr lang="ar-LB" sz="3200" dirty="0"/>
              <a:t>له اية </a:t>
            </a:r>
            <a:r>
              <a:rPr lang="ar-LB" sz="3200" dirty="0" smtClean="0"/>
              <a:t>آليات تنظيمة</a:t>
            </a:r>
            <a:endParaRPr lang="en-US" sz="3200" b="1" dirty="0"/>
          </a:p>
        </p:txBody>
      </p:sp>
      <p:sp>
        <p:nvSpPr>
          <p:cNvPr id="8" name="Rectangle 7"/>
          <p:cNvSpPr/>
          <p:nvPr/>
        </p:nvSpPr>
        <p:spPr>
          <a:xfrm>
            <a:off x="493986" y="1066801"/>
            <a:ext cx="8458200" cy="584775"/>
          </a:xfrm>
          <a:prstGeom prst="rect">
            <a:avLst/>
          </a:prstGeom>
        </p:spPr>
        <p:txBody>
          <a:bodyPr wrap="square">
            <a:spAutoFit/>
          </a:bodyPr>
          <a:lstStyle/>
          <a:p>
            <a:r>
              <a:rPr lang="ar-LB" sz="3200" b="1" dirty="0"/>
              <a:t>الأسباب الموجبة للمجتمع </a:t>
            </a:r>
            <a:r>
              <a:rPr lang="ar-LB" sz="3200" b="1" dirty="0" smtClean="0"/>
              <a:t>الريادي</a:t>
            </a:r>
            <a:endParaRPr lang="en-US" sz="3200" b="1" dirty="0"/>
          </a:p>
        </p:txBody>
      </p:sp>
    </p:spTree>
    <p:extLst>
      <p:ext uri="{BB962C8B-B14F-4D97-AF65-F5344CB8AC3E}">
        <p14:creationId xmlns:p14="http://schemas.microsoft.com/office/powerpoint/2010/main" xmlns="" val="2192560835"/>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additive="base">
                                        <p:cTn id="3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t>والمجتمع </a:t>
            </a:r>
            <a:r>
              <a:rPr lang="ar-SA" sz="4000" b="1" dirty="0"/>
              <a:t>الريادي</a:t>
            </a:r>
            <a:endParaRPr lang="en-US" sz="4000" b="1" dirty="0"/>
          </a:p>
          <a:p>
            <a:endParaRPr lang="fr-FR" sz="4000" b="1" dirty="0">
              <a:latin typeface="Simplified Arabic" pitchFamily="18" charset="-78"/>
              <a:cs typeface="Simplified Arabic" pitchFamily="18" charset="-78"/>
            </a:endParaRPr>
          </a:p>
        </p:txBody>
      </p:sp>
      <p:sp>
        <p:nvSpPr>
          <p:cNvPr id="2" name="Rectangle 8"/>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4" name="Group 1"/>
          <p:cNvGrpSpPr>
            <a:grpSpLocks/>
          </p:cNvGrpSpPr>
          <p:nvPr/>
        </p:nvGrpSpPr>
        <p:grpSpPr bwMode="auto">
          <a:xfrm>
            <a:off x="1371441" y="1827892"/>
            <a:ext cx="5928252" cy="4572164"/>
            <a:chOff x="1348" y="5475"/>
            <a:chExt cx="7734" cy="4884"/>
          </a:xfrm>
        </p:grpSpPr>
        <p:sp>
          <p:nvSpPr>
            <p:cNvPr id="5" name="AutoShape 7"/>
            <p:cNvSpPr>
              <a:spLocks noChangeArrowheads="1"/>
            </p:cNvSpPr>
            <p:nvPr/>
          </p:nvSpPr>
          <p:spPr bwMode="auto">
            <a:xfrm>
              <a:off x="1348" y="5475"/>
              <a:ext cx="4175" cy="142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LB" sz="3200" b="1"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المؤسسات والجمعيات / البرامج والمشاريع</a:t>
              </a:r>
              <a:endParaRPr kumimoji="0" lang="ar-LB" sz="3200" b="0" i="0" u="none" strike="noStrike" cap="none" normalizeH="0" baseline="0" dirty="0" smtClean="0">
                <a:ln>
                  <a:noFill/>
                </a:ln>
                <a:solidFill>
                  <a:schemeClr val="tx1"/>
                </a:solidFill>
                <a:effectLst/>
              </a:endParaRPr>
            </a:p>
          </p:txBody>
        </p:sp>
        <p:sp>
          <p:nvSpPr>
            <p:cNvPr id="6" name="AutoShape 6"/>
            <p:cNvSpPr>
              <a:spLocks noChangeArrowheads="1"/>
            </p:cNvSpPr>
            <p:nvPr/>
          </p:nvSpPr>
          <p:spPr bwMode="auto">
            <a:xfrm>
              <a:off x="6273" y="5782"/>
              <a:ext cx="2809" cy="810"/>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LB" sz="3200" b="1"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الإعلام </a:t>
              </a:r>
              <a:endParaRPr kumimoji="0" lang="ar-LB" sz="3200" b="0" i="0" u="none" strike="noStrike" cap="none" normalizeH="0" baseline="0" dirty="0" smtClean="0">
                <a:ln>
                  <a:noFill/>
                </a:ln>
                <a:solidFill>
                  <a:schemeClr val="tx1"/>
                </a:solidFill>
                <a:effectLst/>
              </a:endParaRPr>
            </a:p>
          </p:txBody>
        </p:sp>
        <p:sp>
          <p:nvSpPr>
            <p:cNvPr id="7" name="AutoShape 5"/>
            <p:cNvSpPr>
              <a:spLocks noChangeArrowheads="1"/>
            </p:cNvSpPr>
            <p:nvPr/>
          </p:nvSpPr>
          <p:spPr bwMode="auto">
            <a:xfrm rot="20028713">
              <a:off x="4145" y="6791"/>
              <a:ext cx="1110" cy="2058"/>
            </a:xfrm>
            <a:prstGeom prst="downArrow">
              <a:avLst>
                <a:gd name="adj1" fmla="val 50000"/>
                <a:gd name="adj2" fmla="val 50267"/>
              </a:avLst>
            </a:prstGeom>
            <a:solidFill>
              <a:srgbClr val="FFFFFF"/>
            </a:solid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8" name="AutoShape 4"/>
            <p:cNvSpPr>
              <a:spLocks noChangeArrowheads="1"/>
            </p:cNvSpPr>
            <p:nvPr/>
          </p:nvSpPr>
          <p:spPr bwMode="auto">
            <a:xfrm rot="1615263">
              <a:off x="6450" y="6405"/>
              <a:ext cx="1216" cy="2445"/>
            </a:xfrm>
            <a:prstGeom prst="downArrow">
              <a:avLst>
                <a:gd name="adj1" fmla="val 50000"/>
                <a:gd name="adj2" fmla="val 50267"/>
              </a:avLst>
            </a:prstGeom>
            <a:solidFill>
              <a:srgbClr val="FFFFFF"/>
            </a:solidFill>
            <a:ln w="9525">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fr-FR"/>
            </a:p>
          </p:txBody>
        </p:sp>
        <p:sp>
          <p:nvSpPr>
            <p:cNvPr id="9" name="Oval 3"/>
            <p:cNvSpPr>
              <a:spLocks noChangeArrowheads="1"/>
            </p:cNvSpPr>
            <p:nvPr/>
          </p:nvSpPr>
          <p:spPr bwMode="auto">
            <a:xfrm>
              <a:off x="4035" y="8730"/>
              <a:ext cx="3631" cy="1629"/>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endParaRPr kumimoji="0" lang="ar-LB" sz="2000" b="1"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LB" sz="3600" b="1"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المجتمع</a:t>
              </a:r>
              <a:endParaRPr kumimoji="0" lang="ar-LB" sz="3600" b="0" i="0" u="none" strike="noStrike" cap="none" normalizeH="0" baseline="0" dirty="0" smtClean="0">
                <a:ln>
                  <a:noFill/>
                </a:ln>
                <a:solidFill>
                  <a:schemeClr val="tx1"/>
                </a:solidFill>
                <a:effectLst/>
              </a:endParaRPr>
            </a:p>
          </p:txBody>
        </p:sp>
        <p:sp>
          <p:nvSpPr>
            <p:cNvPr id="10" name="AutoShape 2"/>
            <p:cNvSpPr>
              <a:spLocks noChangeArrowheads="1"/>
            </p:cNvSpPr>
            <p:nvPr/>
          </p:nvSpPr>
          <p:spPr bwMode="auto">
            <a:xfrm>
              <a:off x="4140" y="6900"/>
              <a:ext cx="3660" cy="885"/>
            </a:xfrm>
            <a:prstGeom prst="roundRect">
              <a:avLst>
                <a:gd name="adj" fmla="val 16667"/>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LB" sz="3200" b="1" i="0" u="none" strike="noStrike" cap="none" normalizeH="0" baseline="0" dirty="0" smtClean="0">
                  <a:ln>
                    <a:noFill/>
                  </a:ln>
                  <a:solidFill>
                    <a:schemeClr val="tx1"/>
                  </a:solidFill>
                  <a:effectLst/>
                  <a:latin typeface="Simplified Arabic" pitchFamily="18" charset="-78"/>
                  <a:ea typeface="Calibri" pitchFamily="34" charset="0"/>
                  <a:cs typeface="Simplified Arabic" pitchFamily="18" charset="-78"/>
                </a:rPr>
                <a:t>الحوكمة والادارة</a:t>
              </a:r>
              <a:endParaRPr kumimoji="0" lang="ar-LB" sz="3200" b="0" i="0" u="none" strike="noStrike" cap="none" normalizeH="0" baseline="0" dirty="0" smtClean="0">
                <a:ln>
                  <a:noFill/>
                </a:ln>
                <a:solidFill>
                  <a:schemeClr val="tx1"/>
                </a:solidFill>
                <a:effectLst/>
              </a:endParaRPr>
            </a:p>
          </p:txBody>
        </p:sp>
      </p:grpSp>
      <p:sp>
        <p:nvSpPr>
          <p:cNvPr id="11" name="Rectangle 14"/>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12"/>
          <p:cNvSpPr/>
          <p:nvPr/>
        </p:nvSpPr>
        <p:spPr>
          <a:xfrm>
            <a:off x="4144787" y="1095998"/>
            <a:ext cx="4344459" cy="584775"/>
          </a:xfrm>
          <a:prstGeom prst="rect">
            <a:avLst/>
          </a:prstGeom>
        </p:spPr>
        <p:txBody>
          <a:bodyPr wrap="none">
            <a:spAutoFit/>
          </a:bodyPr>
          <a:lstStyle/>
          <a:p>
            <a:r>
              <a:rPr lang="ar-SA" sz="3200" b="1" dirty="0"/>
              <a:t>مقترح تنظيمي للمجتمع الريادي</a:t>
            </a:r>
            <a:endParaRPr lang="en-US" sz="3200" b="1" dirty="0"/>
          </a:p>
        </p:txBody>
      </p:sp>
    </p:spTree>
    <p:extLst>
      <p:ext uri="{BB962C8B-B14F-4D97-AF65-F5344CB8AC3E}">
        <p14:creationId xmlns:p14="http://schemas.microsoft.com/office/powerpoint/2010/main" xmlns="" val="1079504008"/>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latin typeface="Simplified Arabic" pitchFamily="18" charset="-78"/>
                <a:cs typeface="Simplified Arabic" pitchFamily="18" charset="-78"/>
              </a:rPr>
              <a:t>والمجتمع الريادي</a:t>
            </a:r>
            <a:endParaRPr lang="fr-FR" sz="4000" b="1" dirty="0">
              <a:latin typeface="Simplified Arabic" pitchFamily="18" charset="-78"/>
              <a:cs typeface="Simplified Arabic" pitchFamily="18" charset="-78"/>
            </a:endParaRPr>
          </a:p>
        </p:txBody>
      </p:sp>
      <p:sp>
        <p:nvSpPr>
          <p:cNvPr id="3" name="Rectangle 2"/>
          <p:cNvSpPr/>
          <p:nvPr/>
        </p:nvSpPr>
        <p:spPr>
          <a:xfrm>
            <a:off x="457200" y="1091476"/>
            <a:ext cx="8458200" cy="4524315"/>
          </a:xfrm>
          <a:prstGeom prst="rect">
            <a:avLst/>
          </a:prstGeom>
        </p:spPr>
        <p:txBody>
          <a:bodyPr wrap="square">
            <a:spAutoFit/>
          </a:bodyPr>
          <a:lstStyle/>
          <a:p>
            <a:r>
              <a:rPr lang="ar-SA" sz="3200" b="1" dirty="0">
                <a:latin typeface="Simplified Arabic" pitchFamily="18" charset="-78"/>
                <a:cs typeface="Simplified Arabic" pitchFamily="18" charset="-78"/>
              </a:rPr>
              <a:t>الحوكمة والإدارة</a:t>
            </a:r>
            <a:endParaRPr lang="en-US" sz="3200" b="1" dirty="0">
              <a:latin typeface="Simplified Arabic" pitchFamily="18" charset="-78"/>
              <a:cs typeface="Simplified Arabic" pitchFamily="18" charset="-78"/>
            </a:endParaRPr>
          </a:p>
          <a:p>
            <a:r>
              <a:rPr lang="ar-LB" sz="3200" dirty="0">
                <a:latin typeface="Simplified Arabic" pitchFamily="18" charset="-78"/>
                <a:cs typeface="Simplified Arabic" pitchFamily="18" charset="-78"/>
              </a:rPr>
              <a:t>ترتكز الحوكمة على الشركة بين: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b="1" dirty="0">
                <a:latin typeface="Simplified Arabic" pitchFamily="18" charset="-78"/>
                <a:cs typeface="Simplified Arabic" pitchFamily="18" charset="-78"/>
              </a:rPr>
              <a:t>القطاع </a:t>
            </a:r>
            <a:r>
              <a:rPr lang="ar-LB" sz="3200" b="1" dirty="0" smtClean="0">
                <a:latin typeface="Simplified Arabic" pitchFamily="18" charset="-78"/>
                <a:cs typeface="Simplified Arabic" pitchFamily="18" charset="-78"/>
              </a:rPr>
              <a:t>العام</a:t>
            </a:r>
            <a:r>
              <a:rPr lang="ar-LB" sz="3200" dirty="0">
                <a:latin typeface="Simplified Arabic" pitchFamily="18" charset="-78"/>
                <a:cs typeface="Simplified Arabic" pitchFamily="18" charset="-78"/>
              </a:rPr>
              <a:t>: الوزارات والإدارات العامة المختلفة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b="1" dirty="0">
                <a:latin typeface="Simplified Arabic" pitchFamily="18" charset="-78"/>
                <a:cs typeface="Simplified Arabic" pitchFamily="18" charset="-78"/>
              </a:rPr>
              <a:t>القطاع الخاص</a:t>
            </a:r>
            <a:r>
              <a:rPr lang="ar-LB" sz="3200" dirty="0">
                <a:latin typeface="Simplified Arabic" pitchFamily="18" charset="-78"/>
                <a:cs typeface="Simplified Arabic" pitchFamily="18" charset="-78"/>
              </a:rPr>
              <a:t>: الهيئات الاقتصادية المختلفة، المصارف والهيئات الممولة،...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b="1" dirty="0">
                <a:latin typeface="Simplified Arabic" pitchFamily="18" charset="-78"/>
                <a:cs typeface="Simplified Arabic" pitchFamily="18" charset="-78"/>
              </a:rPr>
              <a:t>المجتمع المدني</a:t>
            </a:r>
            <a:r>
              <a:rPr lang="ar-LB" sz="3200" dirty="0">
                <a:latin typeface="Simplified Arabic" pitchFamily="18" charset="-78"/>
                <a:cs typeface="Simplified Arabic" pitchFamily="18" charset="-78"/>
              </a:rPr>
              <a:t>: هيئات المجتمع المدني والجمعيات الاهلية، المؤسسات الإعلامية...</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b="1" dirty="0">
                <a:latin typeface="Simplified Arabic" pitchFamily="18" charset="-78"/>
                <a:cs typeface="Simplified Arabic" pitchFamily="18" charset="-78"/>
              </a:rPr>
              <a:t>المنظمات الدولية</a:t>
            </a:r>
            <a:r>
              <a:rPr lang="ar-LB" sz="3200" dirty="0">
                <a:latin typeface="Simplified Arabic" pitchFamily="18" charset="-78"/>
                <a:cs typeface="Simplified Arabic" pitchFamily="18" charset="-78"/>
              </a:rPr>
              <a:t>: منظمة اليونسكو، منضمة العمل الدولية، المؤسسة الأوروبية للتدريب....</a:t>
            </a:r>
            <a:endParaRPr lang="en-US"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4078079159"/>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04800" y="609600"/>
            <a:ext cx="8382000"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eaLnBrk="1" latinLnBrk="0" hangingPunct="1">
              <a:lnSpc>
                <a:spcPct val="100000"/>
              </a:lnSpc>
              <a:buClrTx/>
              <a:buSzTx/>
              <a:tabLst>
                <a:tab pos="244475" algn="l"/>
                <a:tab pos="415925" algn="l"/>
                <a:tab pos="698500" algn="l"/>
                <a:tab pos="5724525" algn="r"/>
              </a:tabLst>
            </a:pPr>
            <a:r>
              <a:rPr lang="ar-LB" sz="4000" b="1" dirty="0">
                <a:latin typeface="Simplified Arabic" pitchFamily="2" charset="-78"/>
                <a:ea typeface="+mj-ea"/>
                <a:cs typeface="Simplified Arabic" pitchFamily="2" charset="-78"/>
              </a:rPr>
              <a:t>الإطار العام</a:t>
            </a:r>
            <a:endParaRPr lang="en-US" sz="4000" b="1" dirty="0">
              <a:latin typeface="Simplified Arabic" pitchFamily="2" charset="-78"/>
              <a:ea typeface="+mj-ea"/>
              <a:cs typeface="Simplified Arabic" pitchFamily="2" charset="-78"/>
            </a:endParaRP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lang="ar-SA" sz="3200" dirty="0" smtClean="0">
                <a:latin typeface="Simplified Arabic" pitchFamily="18" charset="-78"/>
                <a:cs typeface="Simplified Arabic" pitchFamily="18" charset="-78"/>
              </a:rPr>
              <a:t>ال</a:t>
            </a:r>
            <a:r>
              <a:rPr lang="ar-LB" sz="3200" dirty="0" smtClean="0">
                <a:latin typeface="Simplified Arabic" pitchFamily="18" charset="-78"/>
                <a:cs typeface="Simplified Arabic" pitchFamily="18" charset="-78"/>
              </a:rPr>
              <a:t>مقدمة : بعض المعادلات</a:t>
            </a: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lang="ar-LB" sz="3200" dirty="0" smtClean="0">
                <a:latin typeface="Simplified Arabic" pitchFamily="18" charset="-78"/>
                <a:cs typeface="Simplified Arabic" pitchFamily="18" charset="-78"/>
              </a:rPr>
              <a:t>مصطلحات</a:t>
            </a: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kumimoji="0" lang="ar-LB" sz="3200" i="0" u="none" strike="noStrike" cap="none" normalizeH="0" dirty="0" smtClean="0">
                <a:ln>
                  <a:noFill/>
                </a:ln>
                <a:effectLst/>
                <a:latin typeface="Simplified Arabic" pitchFamily="18" charset="-78"/>
                <a:cs typeface="Simplified Arabic" pitchFamily="18" charset="-78"/>
              </a:rPr>
              <a:t>التعليم للريادة والتحولات فيه</a:t>
            </a: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lang="ar-LB" sz="3200" baseline="0" dirty="0" smtClean="0">
                <a:latin typeface="Simplified Arabic" pitchFamily="18" charset="-78"/>
                <a:cs typeface="Simplified Arabic" pitchFamily="18" charset="-78"/>
              </a:rPr>
              <a:t>التعليم للريادة والمجتمع الريادي</a:t>
            </a:r>
            <a:endParaRPr lang="ar-LB" sz="3200" dirty="0" smtClean="0">
              <a:latin typeface="Simplified Arabic" pitchFamily="18" charset="-78"/>
              <a:cs typeface="Simplified Arabic" pitchFamily="18" charset="-78"/>
            </a:endParaRP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kumimoji="0" lang="ar-LB" sz="3200" i="0" u="none" strike="noStrike" cap="none" normalizeH="0" baseline="0" dirty="0" smtClean="0">
                <a:ln>
                  <a:noFill/>
                </a:ln>
                <a:effectLst/>
                <a:latin typeface="Simplified Arabic" pitchFamily="18" charset="-78"/>
                <a:cs typeface="Simplified Arabic" pitchFamily="18" charset="-78"/>
              </a:rPr>
              <a:t>مقترح تنظيمي للمجتمع</a:t>
            </a:r>
            <a:r>
              <a:rPr kumimoji="0" lang="ar-LB" sz="3200" i="0" u="none" strike="noStrike" cap="none" normalizeH="0" dirty="0" smtClean="0">
                <a:ln>
                  <a:noFill/>
                </a:ln>
                <a:effectLst/>
                <a:latin typeface="Simplified Arabic" pitchFamily="18" charset="-78"/>
                <a:cs typeface="Simplified Arabic" pitchFamily="18" charset="-78"/>
              </a:rPr>
              <a:t> الريادي</a:t>
            </a:r>
          </a:p>
          <a:p>
            <a:pPr marL="0" marR="0" lvl="0" indent="0" algn="r" defTabSz="914400" rtl="1" eaLnBrk="1" fontAlgn="base" latinLnBrk="0" hangingPunct="1">
              <a:lnSpc>
                <a:spcPct val="150000"/>
              </a:lnSpc>
              <a:spcBef>
                <a:spcPct val="0"/>
              </a:spcBef>
              <a:spcAft>
                <a:spcPct val="0"/>
              </a:spcAft>
              <a:buClrTx/>
              <a:buSzTx/>
              <a:buFont typeface="Arial" pitchFamily="34" charset="0"/>
              <a:buChar char="•"/>
              <a:tabLst>
                <a:tab pos="244475" algn="l"/>
                <a:tab pos="415925" algn="l"/>
                <a:tab pos="698500" algn="l"/>
                <a:tab pos="5724525" algn="r"/>
              </a:tabLst>
            </a:pPr>
            <a:r>
              <a:rPr lang="ar-LB" sz="3200" baseline="0" dirty="0" smtClean="0">
                <a:latin typeface="Simplified Arabic" pitchFamily="18" charset="-78"/>
                <a:cs typeface="Simplified Arabic" pitchFamily="18" charset="-78"/>
              </a:rPr>
              <a:t>بعض</a:t>
            </a:r>
            <a:r>
              <a:rPr lang="ar-LB" sz="3200" dirty="0" smtClean="0">
                <a:latin typeface="Simplified Arabic" pitchFamily="18" charset="-78"/>
                <a:cs typeface="Simplified Arabic" pitchFamily="18" charset="-78"/>
              </a:rPr>
              <a:t> المشاريع المنفذة او التي هي قيد التنفيذ</a:t>
            </a:r>
            <a:endParaRPr kumimoji="0" lang="en-US" sz="3200" i="0" u="none" strike="noStrike" cap="none" normalizeH="0" baseline="0" dirty="0" smtClean="0">
              <a:ln>
                <a:noFill/>
              </a:ln>
              <a:effectLst/>
              <a:latin typeface="Simplified Arabic" pitchFamily="18" charset="-78"/>
              <a:cs typeface="Simplified Arabic" pitchFamily="18" charset="-78"/>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1323439"/>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latin typeface="Simplified Arabic" pitchFamily="18" charset="-78"/>
                <a:cs typeface="Simplified Arabic" pitchFamily="18" charset="-78"/>
              </a:rPr>
              <a:t>والمجتمع </a:t>
            </a:r>
            <a:r>
              <a:rPr lang="ar-SA" sz="4000" b="1" dirty="0">
                <a:latin typeface="Simplified Arabic" pitchFamily="18" charset="-78"/>
                <a:cs typeface="Simplified Arabic" pitchFamily="18" charset="-78"/>
              </a:rPr>
              <a:t>الريادي</a:t>
            </a:r>
            <a:endParaRPr lang="en-US" sz="4000" b="1" dirty="0">
              <a:latin typeface="Simplified Arabic" pitchFamily="18" charset="-78"/>
              <a:cs typeface="Simplified Arabic" pitchFamily="18" charset="-78"/>
            </a:endParaRPr>
          </a:p>
          <a:p>
            <a:endParaRPr lang="fr-FR" sz="4000" b="1" dirty="0">
              <a:latin typeface="Simplified Arabic" pitchFamily="18" charset="-78"/>
              <a:cs typeface="Simplified Arabic" pitchFamily="18" charset="-78"/>
            </a:endParaRPr>
          </a:p>
        </p:txBody>
      </p:sp>
      <p:sp>
        <p:nvSpPr>
          <p:cNvPr id="3" name="Rectangle 2"/>
          <p:cNvSpPr/>
          <p:nvPr/>
        </p:nvSpPr>
        <p:spPr>
          <a:xfrm>
            <a:off x="152400" y="1219200"/>
            <a:ext cx="8785814" cy="4031873"/>
          </a:xfrm>
          <a:prstGeom prst="rect">
            <a:avLst/>
          </a:prstGeom>
        </p:spPr>
        <p:txBody>
          <a:bodyPr wrap="square">
            <a:spAutoFit/>
          </a:bodyPr>
          <a:lstStyle/>
          <a:p>
            <a:r>
              <a:rPr lang="ar-LB" sz="3200" b="1" dirty="0" smtClean="0">
                <a:latin typeface="Simplified Arabic" pitchFamily="18" charset="-78"/>
                <a:cs typeface="Simplified Arabic" pitchFamily="18" charset="-78"/>
              </a:rPr>
              <a:t>من مهام «المجلس/ التجمع / الهيئة»</a:t>
            </a:r>
            <a:r>
              <a:rPr lang="ar-LB" sz="3200" dirty="0">
                <a:latin typeface="Simplified Arabic" pitchFamily="18" charset="-78"/>
                <a:cs typeface="Simplified Arabic" pitchFamily="18" charset="-78"/>
              </a:rPr>
              <a:t> </a:t>
            </a:r>
            <a:r>
              <a:rPr lang="ar-LB" sz="3200" b="1" dirty="0">
                <a:latin typeface="Simplified Arabic" pitchFamily="18" charset="-78"/>
                <a:cs typeface="Simplified Arabic" pitchFamily="18" charset="-78"/>
              </a:rPr>
              <a:t>على صعيد </a:t>
            </a:r>
            <a:r>
              <a:rPr lang="ar-LB" sz="3200" b="1" dirty="0" smtClean="0">
                <a:latin typeface="Simplified Arabic" pitchFamily="18" charset="-78"/>
                <a:cs typeface="Simplified Arabic" pitchFamily="18" charset="-78"/>
              </a:rPr>
              <a:t>الإعلام:</a:t>
            </a:r>
            <a:endParaRPr lang="en-US" sz="3200" b="1" dirty="0">
              <a:latin typeface="Simplified Arabic" pitchFamily="18" charset="-78"/>
              <a:cs typeface="Simplified Arabic" pitchFamily="18" charset="-78"/>
            </a:endParaRPr>
          </a:p>
          <a:p>
            <a:r>
              <a:rPr lang="ar-LB" sz="3200" dirty="0" smtClean="0">
                <a:latin typeface="Simplified Arabic" pitchFamily="18" charset="-78"/>
                <a:cs typeface="Simplified Arabic" pitchFamily="18" charset="-78"/>
              </a:rPr>
              <a:t>يهدف </a:t>
            </a:r>
            <a:r>
              <a:rPr lang="ar-LB" sz="3200" dirty="0">
                <a:latin typeface="Simplified Arabic" pitchFamily="18" charset="-78"/>
                <a:cs typeface="Simplified Arabic" pitchFamily="18" charset="-78"/>
              </a:rPr>
              <a:t>هذا المحور إلى رفع نسبة الوعي عند مختلف شرائح المجتمع حول موضوع الريادة </a:t>
            </a:r>
            <a:r>
              <a:rPr lang="ar-LB" sz="3200" dirty="0" smtClean="0">
                <a:latin typeface="Simplified Arabic" pitchFamily="18" charset="-78"/>
                <a:cs typeface="Simplified Arabic" pitchFamily="18" charset="-78"/>
              </a:rPr>
              <a:t>ويتضمن عدداً </a:t>
            </a:r>
            <a:r>
              <a:rPr lang="ar-LB" sz="3200" dirty="0">
                <a:latin typeface="Simplified Arabic" pitchFamily="18" charset="-78"/>
                <a:cs typeface="Simplified Arabic" pitchFamily="18" charset="-78"/>
              </a:rPr>
              <a:t>من البرامج </a:t>
            </a:r>
            <a:r>
              <a:rPr lang="ar-LB" sz="3200" dirty="0" smtClean="0">
                <a:latin typeface="Simplified Arabic" pitchFamily="18" charset="-78"/>
                <a:cs typeface="Simplified Arabic" pitchFamily="18" charset="-78"/>
              </a:rPr>
              <a:t>مثل</a:t>
            </a:r>
            <a:r>
              <a:rPr lang="ar-LB" sz="3200" dirty="0">
                <a:latin typeface="Simplified Arabic" pitchFamily="18" charset="-78"/>
                <a:cs typeface="Simplified Arabic" pitchFamily="18" charset="-78"/>
              </a:rPr>
              <a:t>: </a:t>
            </a:r>
            <a:endParaRPr lang="en-US" sz="3200" dirty="0">
              <a:latin typeface="Simplified Arabic" pitchFamily="18" charset="-78"/>
              <a:cs typeface="Simplified Arabic" pitchFamily="18" charset="-78"/>
            </a:endParaRPr>
          </a:p>
          <a:p>
            <a:pPr marL="741363" lvl="0" indent="-457200">
              <a:buFont typeface="Arial" pitchFamily="34" charset="0"/>
              <a:buChar char="•"/>
            </a:pPr>
            <a:r>
              <a:rPr lang="ar-LB" sz="3200" dirty="0">
                <a:latin typeface="Simplified Arabic" pitchFamily="18" charset="-78"/>
                <a:cs typeface="Simplified Arabic" pitchFamily="18" charset="-78"/>
              </a:rPr>
              <a:t>تدعيم قدرات الاعلاميين حول الموضوع،</a:t>
            </a:r>
            <a:endParaRPr lang="en-US" sz="3200" dirty="0">
              <a:latin typeface="Simplified Arabic" pitchFamily="18" charset="-78"/>
              <a:cs typeface="Simplified Arabic" pitchFamily="18" charset="-78"/>
            </a:endParaRPr>
          </a:p>
          <a:p>
            <a:pPr marL="741363" lvl="0" indent="-457200">
              <a:buFont typeface="Arial" pitchFamily="34" charset="0"/>
              <a:buChar char="•"/>
            </a:pPr>
            <a:r>
              <a:rPr lang="ar-LB" sz="3200" dirty="0">
                <a:latin typeface="Simplified Arabic" pitchFamily="18" charset="-78"/>
                <a:cs typeface="Simplified Arabic" pitchFamily="18" charset="-78"/>
              </a:rPr>
              <a:t>لقاءات اعلامية متخصصة، </a:t>
            </a:r>
            <a:endParaRPr lang="en-US" sz="3200" dirty="0">
              <a:latin typeface="Simplified Arabic" pitchFamily="18" charset="-78"/>
              <a:cs typeface="Simplified Arabic" pitchFamily="18" charset="-78"/>
            </a:endParaRPr>
          </a:p>
          <a:p>
            <a:pPr marL="741363" lvl="0" indent="-457200">
              <a:buFont typeface="Arial" pitchFamily="34" charset="0"/>
              <a:buChar char="•"/>
            </a:pPr>
            <a:r>
              <a:rPr lang="ar-LB" sz="3200" dirty="0">
                <a:latin typeface="Simplified Arabic" pitchFamily="18" charset="-78"/>
                <a:cs typeface="Simplified Arabic" pitchFamily="18" charset="-78"/>
              </a:rPr>
              <a:t>إعداد برامج اذاعية وتلفزيونية حول الموضوع (نشر+ تعليم)،</a:t>
            </a:r>
            <a:endParaRPr lang="en-US" sz="3200" dirty="0">
              <a:latin typeface="Simplified Arabic" pitchFamily="18" charset="-78"/>
              <a:cs typeface="Simplified Arabic" pitchFamily="18" charset="-78"/>
            </a:endParaRPr>
          </a:p>
          <a:p>
            <a:pPr marL="741363" lvl="0" indent="-457200">
              <a:buFont typeface="Arial" pitchFamily="34" charset="0"/>
              <a:buChar char="•"/>
            </a:pPr>
            <a:r>
              <a:rPr lang="ar-LB" sz="3200" dirty="0">
                <a:latin typeface="Simplified Arabic" pitchFamily="18" charset="-78"/>
                <a:cs typeface="Simplified Arabic" pitchFamily="18" charset="-78"/>
              </a:rPr>
              <a:t>إنشاء (تدعيم وتفعيل) موقع الكتروني خاص بالموضوع</a:t>
            </a:r>
            <a:r>
              <a:rPr lang="ar-LB" sz="3200" dirty="0" smtClean="0">
                <a:latin typeface="Simplified Arabic" pitchFamily="18" charset="-78"/>
                <a:cs typeface="Simplified Arabic" pitchFamily="18" charset="-78"/>
              </a:rPr>
              <a:t>،</a:t>
            </a:r>
          </a:p>
          <a:p>
            <a:pPr marL="741363" lvl="0" indent="-457200">
              <a:buFont typeface="Arial" pitchFamily="34" charset="0"/>
              <a:buChar char="•"/>
            </a:pPr>
            <a:r>
              <a:rPr lang="ar-LB" sz="3200" dirty="0" smtClean="0">
                <a:latin typeface="Simplified Arabic" pitchFamily="18" charset="-78"/>
                <a:cs typeface="Simplified Arabic" pitchFamily="18" charset="-78"/>
              </a:rPr>
              <a:t>.... </a:t>
            </a:r>
            <a:endParaRPr lang="en-US"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9594759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latin typeface="Simplified Arabic" pitchFamily="18" charset="-78"/>
                <a:cs typeface="Simplified Arabic" pitchFamily="18" charset="-78"/>
              </a:rPr>
              <a:t>والمجتمع الريادي</a:t>
            </a:r>
            <a:endParaRPr lang="fr-FR" sz="4000" b="1" dirty="0">
              <a:latin typeface="Simplified Arabic" pitchFamily="18" charset="-78"/>
              <a:cs typeface="Simplified Arabic" pitchFamily="18" charset="-78"/>
            </a:endParaRPr>
          </a:p>
        </p:txBody>
      </p:sp>
      <p:sp>
        <p:nvSpPr>
          <p:cNvPr id="3" name="Rectangle 2"/>
          <p:cNvSpPr/>
          <p:nvPr/>
        </p:nvSpPr>
        <p:spPr>
          <a:xfrm>
            <a:off x="152400" y="1087822"/>
            <a:ext cx="8785814" cy="5509200"/>
          </a:xfrm>
          <a:prstGeom prst="rect">
            <a:avLst/>
          </a:prstGeom>
        </p:spPr>
        <p:txBody>
          <a:bodyPr wrap="square">
            <a:spAutoFit/>
          </a:bodyPr>
          <a:lstStyle/>
          <a:p>
            <a:pPr lvl="0"/>
            <a:r>
              <a:rPr lang="ar-LB" sz="3200" b="1" dirty="0" smtClean="0">
                <a:latin typeface="Simplified Arabic" pitchFamily="18" charset="-78"/>
                <a:cs typeface="Simplified Arabic" pitchFamily="18" charset="-78"/>
              </a:rPr>
              <a:t>من مهام «المجلس/ التجمع / الهيئة»</a:t>
            </a:r>
            <a:r>
              <a:rPr lang="ar-LB" sz="3200" dirty="0">
                <a:latin typeface="Simplified Arabic" pitchFamily="18" charset="-78"/>
                <a:cs typeface="Simplified Arabic" pitchFamily="18" charset="-78"/>
              </a:rPr>
              <a:t> </a:t>
            </a:r>
            <a:r>
              <a:rPr lang="ar-LB" sz="3200" b="1" dirty="0">
                <a:latin typeface="Simplified Arabic" pitchFamily="18" charset="-78"/>
                <a:cs typeface="Simplified Arabic" pitchFamily="18" charset="-78"/>
              </a:rPr>
              <a:t>على صعيد </a:t>
            </a:r>
            <a:r>
              <a:rPr lang="ar-LB" sz="3200" b="1" dirty="0">
                <a:latin typeface="Simplified Arabic" pitchFamily="18" charset="-78"/>
                <a:ea typeface="Calibri" pitchFamily="34" charset="0"/>
                <a:cs typeface="Simplified Arabic" pitchFamily="18" charset="-78"/>
              </a:rPr>
              <a:t>المؤسسات والجمعيات / البرامج </a:t>
            </a:r>
            <a:r>
              <a:rPr lang="ar-LB" sz="3200" b="1" dirty="0" smtClean="0">
                <a:latin typeface="Simplified Arabic" pitchFamily="18" charset="-78"/>
                <a:ea typeface="Calibri" pitchFamily="34" charset="0"/>
                <a:cs typeface="Simplified Arabic" pitchFamily="18" charset="-78"/>
              </a:rPr>
              <a:t>والمشاريع</a:t>
            </a:r>
            <a:r>
              <a:rPr lang="ar-LB" sz="3200" b="1" dirty="0" smtClean="0">
                <a:latin typeface="Simplified Arabic" pitchFamily="18" charset="-78"/>
                <a:cs typeface="Simplified Arabic" pitchFamily="18" charset="-78"/>
              </a:rPr>
              <a:t>:</a:t>
            </a:r>
            <a:endParaRPr lang="en-US" sz="3200" b="1" dirty="0">
              <a:latin typeface="Simplified Arabic" pitchFamily="18" charset="-78"/>
              <a:cs typeface="Simplified Arabic" pitchFamily="18" charset="-78"/>
            </a:endParaRPr>
          </a:p>
          <a:p>
            <a:r>
              <a:rPr lang="ar-LB" sz="3200" dirty="0"/>
              <a:t>ويهدف هذا المحور إلى التعرّف على المبادرات </a:t>
            </a:r>
            <a:r>
              <a:rPr lang="ar-LB" sz="3200" dirty="0" smtClean="0"/>
              <a:t>وتصويبها </a:t>
            </a:r>
            <a:r>
              <a:rPr lang="ar-LB" sz="3200" dirty="0"/>
              <a:t>منعاً للمزايدة/ التضارب، </a:t>
            </a:r>
            <a:r>
              <a:rPr lang="ar-LB" sz="3200" dirty="0" smtClean="0"/>
              <a:t>والرفع </a:t>
            </a:r>
            <a:r>
              <a:rPr lang="ar-LB" sz="3200" dirty="0"/>
              <a:t>من </a:t>
            </a:r>
            <a:r>
              <a:rPr lang="ar-LB" sz="3200" dirty="0" smtClean="0"/>
              <a:t>القدرات بغية </a:t>
            </a:r>
            <a:r>
              <a:rPr lang="ar-LB" sz="3200" dirty="0"/>
              <a:t>تحسين الأداء </a:t>
            </a:r>
            <a:r>
              <a:rPr lang="ar-LB" sz="3200" dirty="0" smtClean="0"/>
              <a:t>والتخصصية.</a:t>
            </a:r>
            <a:r>
              <a:rPr lang="ar-LB" sz="3200" dirty="0" smtClean="0">
                <a:latin typeface="Simplified Arabic" pitchFamily="18" charset="-78"/>
                <a:cs typeface="Simplified Arabic" pitchFamily="18" charset="-78"/>
              </a:rPr>
              <a:t> ويتضمن عدداً </a:t>
            </a:r>
            <a:r>
              <a:rPr lang="ar-LB" sz="3200" dirty="0">
                <a:latin typeface="Simplified Arabic" pitchFamily="18" charset="-78"/>
                <a:cs typeface="Simplified Arabic" pitchFamily="18" charset="-78"/>
              </a:rPr>
              <a:t>من البرامج </a:t>
            </a:r>
            <a:r>
              <a:rPr lang="ar-LB" sz="3200" dirty="0" smtClean="0">
                <a:latin typeface="Simplified Arabic" pitchFamily="18" charset="-78"/>
                <a:cs typeface="Simplified Arabic" pitchFamily="18" charset="-78"/>
              </a:rPr>
              <a:t>مثل</a:t>
            </a:r>
            <a:r>
              <a:rPr lang="ar-LB" sz="3200" dirty="0">
                <a:latin typeface="Simplified Arabic" pitchFamily="18" charset="-78"/>
                <a:cs typeface="Simplified Arabic" pitchFamily="18" charset="-78"/>
              </a:rPr>
              <a:t>: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إعداد مسح للجمعيات والمؤسسات العاملة في هذا المجال،</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الإطلاع على المبادرات والبرامج التي نفذت،</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توثيق المبادرات الفضلى ونشرها تعميماً للفائدة،</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تدريب العاملين في الجمعيات والمؤسسات الأهلية </a:t>
            </a:r>
            <a:r>
              <a:rPr lang="ar-LB" sz="3200" dirty="0" smtClean="0">
                <a:latin typeface="Simplified Arabic" pitchFamily="18" charset="-78"/>
                <a:cs typeface="Simplified Arabic" pitchFamily="18" charset="-78"/>
              </a:rPr>
              <a:t>المختلفة</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تنظيم مسابقات وطنية شاملة ذات معايير موحدة</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a:latin typeface="Simplified Arabic" pitchFamily="18" charset="-78"/>
                <a:cs typeface="Simplified Arabic" pitchFamily="18" charset="-78"/>
              </a:rPr>
              <a:t>...</a:t>
            </a:r>
            <a:endParaRPr lang="en-US"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4284691698"/>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additive="base">
                                        <p:cTn id="2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 calcmode="lin" valueType="num">
                                      <p:cBhvr additive="base">
                                        <p:cTn id="4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latin typeface="Simplified Arabic" pitchFamily="18" charset="-78"/>
                <a:cs typeface="Simplified Arabic" pitchFamily="18" charset="-78"/>
              </a:rPr>
              <a:t>والمجتمع الريادي</a:t>
            </a:r>
            <a:endParaRPr lang="fr-FR" sz="4000" b="1" dirty="0">
              <a:latin typeface="Simplified Arabic" pitchFamily="18" charset="-78"/>
              <a:cs typeface="Simplified Arabic" pitchFamily="18" charset="-78"/>
            </a:endParaRPr>
          </a:p>
        </p:txBody>
      </p:sp>
      <p:sp>
        <p:nvSpPr>
          <p:cNvPr id="3" name="Rectangle 2"/>
          <p:cNvSpPr/>
          <p:nvPr/>
        </p:nvSpPr>
        <p:spPr>
          <a:xfrm>
            <a:off x="152400" y="1087822"/>
            <a:ext cx="8785814" cy="4031873"/>
          </a:xfrm>
          <a:prstGeom prst="rect">
            <a:avLst/>
          </a:prstGeom>
        </p:spPr>
        <p:txBody>
          <a:bodyPr wrap="square">
            <a:spAutoFit/>
          </a:bodyPr>
          <a:lstStyle/>
          <a:p>
            <a:r>
              <a:rPr lang="ar-SA" sz="3200" b="1" dirty="0">
                <a:latin typeface="Simplified Arabic" pitchFamily="18" charset="-78"/>
                <a:cs typeface="Simplified Arabic" pitchFamily="18" charset="-78"/>
              </a:rPr>
              <a:t>بعض المشاريع المنفذة أو التي هي قيد </a:t>
            </a:r>
            <a:r>
              <a:rPr lang="ar-SA" sz="3200" b="1" dirty="0" smtClean="0">
                <a:latin typeface="Simplified Arabic" pitchFamily="18" charset="-78"/>
                <a:cs typeface="Simplified Arabic" pitchFamily="18" charset="-78"/>
              </a:rPr>
              <a:t>التنفيذ</a:t>
            </a:r>
            <a:r>
              <a:rPr lang="ar-LB" sz="3200" b="1" dirty="0" smtClean="0">
                <a:latin typeface="Simplified Arabic" pitchFamily="18" charset="-78"/>
                <a:cs typeface="Simplified Arabic" pitchFamily="18" charset="-78"/>
              </a:rPr>
              <a:t>:</a:t>
            </a:r>
            <a:endParaRPr lang="en-US" sz="3200" b="1" dirty="0">
              <a:latin typeface="Simplified Arabic" pitchFamily="18" charset="-78"/>
              <a:cs typeface="Simplified Arabic" pitchFamily="18" charset="-78"/>
            </a:endParaRPr>
          </a:p>
          <a:p>
            <a:pPr marL="514350" indent="-514350">
              <a:buAutoNum type="arabicParenR"/>
            </a:pPr>
            <a:r>
              <a:rPr lang="ar-SA" sz="3200" b="1" dirty="0" smtClean="0">
                <a:latin typeface="Simplified Arabic" pitchFamily="18" charset="-78"/>
                <a:cs typeface="Simplified Arabic" pitchFamily="18" charset="-78"/>
              </a:rPr>
              <a:t>على </a:t>
            </a:r>
            <a:r>
              <a:rPr lang="ar-SA" sz="3200" b="1" dirty="0">
                <a:latin typeface="Simplified Arabic" pitchFamily="18" charset="-78"/>
                <a:cs typeface="Simplified Arabic" pitchFamily="18" charset="-78"/>
              </a:rPr>
              <a:t>صعيد </a:t>
            </a:r>
            <a:r>
              <a:rPr lang="ar-SA" sz="3200" b="1" dirty="0" smtClean="0">
                <a:latin typeface="Simplified Arabic" pitchFamily="18" charset="-78"/>
                <a:cs typeface="Simplified Arabic" pitchFamily="18" charset="-78"/>
              </a:rPr>
              <a:t>الإعلام</a:t>
            </a:r>
            <a:endParaRPr lang="ar-LB" sz="3200" b="1" dirty="0" smtClean="0">
              <a:latin typeface="Simplified Arabic" pitchFamily="18" charset="-78"/>
              <a:cs typeface="Simplified Arabic" pitchFamily="18" charset="-78"/>
            </a:endParaRPr>
          </a:p>
          <a:p>
            <a:pPr marL="514350" indent="-514350">
              <a:buAutoNum type="arabicParenR"/>
            </a:pPr>
            <a:endParaRPr lang="en-US" sz="3200" b="1" dirty="0"/>
          </a:p>
          <a:p>
            <a:pPr marL="457200" indent="-457200">
              <a:buFont typeface="Arial" pitchFamily="34" charset="0"/>
              <a:buChar char="•"/>
            </a:pPr>
            <a:r>
              <a:rPr lang="ar-LB" sz="3200" dirty="0">
                <a:latin typeface="Simplified Arabic" pitchFamily="18" charset="-78"/>
                <a:cs typeface="Simplified Arabic" pitchFamily="18" charset="-78"/>
              </a:rPr>
              <a:t>اللقاء التعريفي مع </a:t>
            </a:r>
            <a:r>
              <a:rPr lang="ar-LB" sz="3200" dirty="0" smtClean="0">
                <a:latin typeface="Simplified Arabic" pitchFamily="18" charset="-78"/>
                <a:cs typeface="Simplified Arabic" pitchFamily="18" charset="-78"/>
              </a:rPr>
              <a:t>الإعلاميين (منفّذ) </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a:latin typeface="Simplified Arabic" pitchFamily="18" charset="-78"/>
                <a:cs typeface="Simplified Arabic" pitchFamily="18" charset="-78"/>
              </a:rPr>
              <a:t>اكاديمية متخصصة للإعلاميين في مجال </a:t>
            </a:r>
            <a:r>
              <a:rPr lang="ar-LB" sz="3200" dirty="0" smtClean="0">
                <a:latin typeface="Simplified Arabic" pitchFamily="18" charset="-78"/>
                <a:cs typeface="Simplified Arabic" pitchFamily="18" charset="-78"/>
              </a:rPr>
              <a:t>الريادة (منفّذ جزئياً)</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إنشاء موقع إعلامي متخصص / نشرة </a:t>
            </a:r>
            <a:r>
              <a:rPr lang="ar-LB" sz="3200" dirty="0" smtClean="0">
                <a:latin typeface="Simplified Arabic" pitchFamily="18" charset="-78"/>
                <a:cs typeface="Simplified Arabic" pitchFamily="18" charset="-78"/>
              </a:rPr>
              <a:t>الكترونية (قيد التحضير) </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a:latin typeface="Simplified Arabic" pitchFamily="18" charset="-78"/>
                <a:cs typeface="Simplified Arabic" pitchFamily="18" charset="-78"/>
              </a:rPr>
              <a:t>البرامج التلفزيونية (قيد </a:t>
            </a:r>
            <a:r>
              <a:rPr lang="ar-LB" sz="3200" dirty="0" smtClean="0">
                <a:latin typeface="Simplified Arabic" pitchFamily="18" charset="-78"/>
                <a:cs typeface="Simplified Arabic" pitchFamily="18" charset="-78"/>
              </a:rPr>
              <a:t>الدرس)</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smtClean="0">
                <a:latin typeface="Simplified Arabic" pitchFamily="18" charset="-78"/>
                <a:cs typeface="Simplified Arabic" pitchFamily="18" charset="-78"/>
              </a:rPr>
              <a:t>...</a:t>
            </a:r>
            <a:endParaRPr lang="en-US"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2976966419"/>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 calcmode="lin" valueType="num">
                                      <p:cBhvr additive="base">
                                        <p:cTn id="2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 calcmode="lin" valueType="num">
                                      <p:cBhvr additive="base">
                                        <p:cTn id="34"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 calcmode="lin" valueType="num">
                                      <p:cBhvr additive="base">
                                        <p:cTn id="40"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التعليم للريادة </a:t>
            </a:r>
            <a:r>
              <a:rPr lang="ar-SA" sz="4000" b="1" dirty="0" smtClean="0">
                <a:latin typeface="Simplified Arabic" pitchFamily="18" charset="-78"/>
                <a:cs typeface="Simplified Arabic" pitchFamily="18" charset="-78"/>
              </a:rPr>
              <a:t>والمجتمع الريادي</a:t>
            </a:r>
            <a:endParaRPr lang="fr-FR" sz="4000" b="1" dirty="0">
              <a:latin typeface="Simplified Arabic" pitchFamily="18" charset="-78"/>
              <a:cs typeface="Simplified Arabic" pitchFamily="18" charset="-78"/>
            </a:endParaRPr>
          </a:p>
        </p:txBody>
      </p:sp>
      <p:sp>
        <p:nvSpPr>
          <p:cNvPr id="3" name="Rectangle 2"/>
          <p:cNvSpPr/>
          <p:nvPr/>
        </p:nvSpPr>
        <p:spPr>
          <a:xfrm>
            <a:off x="0" y="1087822"/>
            <a:ext cx="8938214" cy="5509200"/>
          </a:xfrm>
          <a:prstGeom prst="rect">
            <a:avLst/>
          </a:prstGeom>
        </p:spPr>
        <p:txBody>
          <a:bodyPr wrap="square">
            <a:spAutoFit/>
          </a:bodyPr>
          <a:lstStyle/>
          <a:p>
            <a:r>
              <a:rPr lang="ar-SA" sz="3200" b="1" dirty="0">
                <a:latin typeface="Simplified Arabic" pitchFamily="18" charset="-78"/>
                <a:cs typeface="Simplified Arabic" pitchFamily="18" charset="-78"/>
              </a:rPr>
              <a:t>بعض المشاريع المنفذة أو التي هي قيد </a:t>
            </a:r>
            <a:r>
              <a:rPr lang="ar-SA" sz="3200" b="1" dirty="0" smtClean="0">
                <a:latin typeface="Simplified Arabic" pitchFamily="18" charset="-78"/>
                <a:cs typeface="Simplified Arabic" pitchFamily="18" charset="-78"/>
              </a:rPr>
              <a:t>التنفيذ</a:t>
            </a:r>
            <a:r>
              <a:rPr lang="ar-LB" sz="3200" b="1" dirty="0" smtClean="0">
                <a:latin typeface="Simplified Arabic" pitchFamily="18" charset="-78"/>
                <a:cs typeface="Simplified Arabic" pitchFamily="18" charset="-78"/>
              </a:rPr>
              <a:t>:</a:t>
            </a:r>
            <a:endParaRPr lang="en-US" sz="3200" b="1" dirty="0">
              <a:latin typeface="Simplified Arabic" pitchFamily="18" charset="-78"/>
              <a:cs typeface="Simplified Arabic" pitchFamily="18" charset="-78"/>
            </a:endParaRPr>
          </a:p>
          <a:p>
            <a:r>
              <a:rPr lang="ar-LB" sz="3200" b="1" dirty="0" smtClean="0">
                <a:latin typeface="Simplified Arabic" pitchFamily="18" charset="-78"/>
                <a:cs typeface="Simplified Arabic" pitchFamily="18" charset="-78"/>
              </a:rPr>
              <a:t>2) </a:t>
            </a:r>
            <a:r>
              <a:rPr lang="ar-SA" sz="3200" b="1" dirty="0" smtClean="0">
                <a:latin typeface="Simplified Arabic" pitchFamily="18" charset="-78"/>
                <a:cs typeface="Simplified Arabic" pitchFamily="18" charset="-78"/>
              </a:rPr>
              <a:t>على </a:t>
            </a:r>
            <a:r>
              <a:rPr lang="ar-SA" sz="3200" b="1" dirty="0">
                <a:latin typeface="Simplified Arabic" pitchFamily="18" charset="-78"/>
                <a:cs typeface="Simplified Arabic" pitchFamily="18" charset="-78"/>
              </a:rPr>
              <a:t>صعيد </a:t>
            </a:r>
            <a:r>
              <a:rPr lang="ar-LB" sz="3200" b="1" dirty="0">
                <a:latin typeface="Simplified Arabic" pitchFamily="18" charset="-78"/>
                <a:ea typeface="Calibri" pitchFamily="34" charset="0"/>
                <a:cs typeface="Simplified Arabic" pitchFamily="18" charset="-78"/>
              </a:rPr>
              <a:t>المؤسسات والجمعيات / البرامج والمشاريع</a:t>
            </a:r>
            <a:r>
              <a:rPr lang="ar-LB" sz="3200" b="1" dirty="0">
                <a:latin typeface="Simplified Arabic" pitchFamily="18" charset="-78"/>
                <a:cs typeface="Simplified Arabic" pitchFamily="18" charset="-78"/>
              </a:rPr>
              <a:t>:</a:t>
            </a:r>
            <a:endParaRPr lang="en-US" sz="3200" b="1" dirty="0"/>
          </a:p>
          <a:p>
            <a:pPr marL="457200" indent="-457200">
              <a:buFont typeface="Arial" pitchFamily="34" charset="0"/>
              <a:buChar char="•"/>
            </a:pPr>
            <a:r>
              <a:rPr lang="ar-LB" sz="3200" dirty="0">
                <a:latin typeface="Simplified Arabic" pitchFamily="18" charset="-78"/>
                <a:cs typeface="Simplified Arabic" pitchFamily="18" charset="-78"/>
              </a:rPr>
              <a:t>الربط بين مؤسسات المجتمع المدني والمؤسسات الإجتماعية والتعليمية حول موضوع </a:t>
            </a:r>
            <a:r>
              <a:rPr lang="ar-LB" sz="3200" dirty="0" smtClean="0">
                <a:latin typeface="Simplified Arabic" pitchFamily="18" charset="-78"/>
                <a:cs typeface="Simplified Arabic" pitchFamily="18" charset="-78"/>
              </a:rPr>
              <a:t>الريادة </a:t>
            </a:r>
            <a:r>
              <a:rPr lang="ar-LB" sz="3200" dirty="0">
                <a:latin typeface="Simplified Arabic" pitchFamily="18" charset="-78"/>
                <a:cs typeface="Simplified Arabic" pitchFamily="18" charset="-78"/>
              </a:rPr>
              <a:t>(</a:t>
            </a:r>
            <a:r>
              <a:rPr lang="ar-LB" sz="3200" dirty="0" smtClean="0">
                <a:latin typeface="Simplified Arabic" pitchFamily="18" charset="-78"/>
                <a:cs typeface="Simplified Arabic" pitchFamily="18" charset="-78"/>
              </a:rPr>
              <a:t>منفّذ – مشروع تجريبي) </a:t>
            </a:r>
            <a:endParaRPr lang="en-US" sz="3200" dirty="0">
              <a:latin typeface="Simplified Arabic" pitchFamily="18" charset="-78"/>
              <a:cs typeface="Simplified Arabic" pitchFamily="18" charset="-78"/>
            </a:endParaRPr>
          </a:p>
          <a:p>
            <a:pPr marL="457200" lvl="0" indent="-457200">
              <a:buFont typeface="Arial" pitchFamily="34" charset="0"/>
              <a:buChar char="•"/>
            </a:pPr>
            <a:r>
              <a:rPr lang="ar-LB" sz="3200" dirty="0">
                <a:latin typeface="Simplified Arabic" pitchFamily="18" charset="-78"/>
                <a:cs typeface="Simplified Arabic" pitchFamily="18" charset="-78"/>
              </a:rPr>
              <a:t>تعزيز مهارات العمل والريادة والحياة في برامج التعليم والتدريب المهني لمعلمي ومدربي المدارس والجمعيات الأهلية (</a:t>
            </a:r>
            <a:r>
              <a:rPr lang="ar-LB" sz="3200" dirty="0" smtClean="0">
                <a:latin typeface="Simplified Arabic" pitchFamily="18" charset="-78"/>
                <a:cs typeface="Simplified Arabic" pitchFamily="18" charset="-78"/>
              </a:rPr>
              <a:t>منفّذ مع اليونسكو) </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a:latin typeface="Simplified Arabic" pitchFamily="18" charset="-78"/>
                <a:cs typeface="Simplified Arabic" pitchFamily="18" charset="-78"/>
              </a:rPr>
              <a:t>مسح </a:t>
            </a:r>
            <a:r>
              <a:rPr lang="ar-LB" sz="3200" dirty="0" smtClean="0">
                <a:latin typeface="Simplified Arabic" pitchFamily="18" charset="-78"/>
                <a:cs typeface="Simplified Arabic" pitchFamily="18" charset="-78"/>
              </a:rPr>
              <a:t>ميداني (قيد التنفيذ </a:t>
            </a:r>
            <a:r>
              <a:rPr lang="ar-LB" sz="3200" dirty="0">
                <a:latin typeface="Simplified Arabic" pitchFamily="18" charset="-78"/>
                <a:cs typeface="Simplified Arabic" pitchFamily="18" charset="-78"/>
              </a:rPr>
              <a:t>بالشراكة مع المؤسسة الاوروبية </a:t>
            </a:r>
            <a:r>
              <a:rPr lang="ar-LB" sz="3200" dirty="0" smtClean="0">
                <a:latin typeface="Simplified Arabic" pitchFamily="18" charset="-78"/>
                <a:cs typeface="Simplified Arabic" pitchFamily="18" charset="-78"/>
              </a:rPr>
              <a:t>للتدريب)</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a:latin typeface="Simplified Arabic" pitchFamily="18" charset="-78"/>
                <a:cs typeface="Simplified Arabic" pitchFamily="18" charset="-78"/>
              </a:rPr>
              <a:t>رفع قدرات العاملين في المؤسسات </a:t>
            </a:r>
            <a:r>
              <a:rPr lang="ar-LB" sz="3200" dirty="0" smtClean="0">
                <a:latin typeface="Simplified Arabic" pitchFamily="18" charset="-78"/>
                <a:cs typeface="Simplified Arabic" pitchFamily="18" charset="-78"/>
              </a:rPr>
              <a:t>والجمعيات (</a:t>
            </a:r>
            <a:r>
              <a:rPr lang="ar-LB" sz="3200" dirty="0">
                <a:latin typeface="Simplified Arabic" pitchFamily="18" charset="-78"/>
                <a:cs typeface="Simplified Arabic" pitchFamily="18" charset="-78"/>
              </a:rPr>
              <a:t>قيد الدرس)</a:t>
            </a:r>
            <a:endParaRPr lang="en-US" sz="3200" dirty="0">
              <a:latin typeface="Simplified Arabic" pitchFamily="18" charset="-78"/>
              <a:cs typeface="Simplified Arabic" pitchFamily="18" charset="-78"/>
            </a:endParaRPr>
          </a:p>
          <a:p>
            <a:pPr marL="457200" indent="-457200">
              <a:buFont typeface="Arial" pitchFamily="34" charset="0"/>
              <a:buChar char="•"/>
            </a:pPr>
            <a:r>
              <a:rPr lang="ar-LB" sz="3200" dirty="0" smtClean="0">
                <a:latin typeface="Simplified Arabic" pitchFamily="18" charset="-78"/>
                <a:cs typeface="Simplified Arabic" pitchFamily="18" charset="-78"/>
              </a:rPr>
              <a:t>مشروع </a:t>
            </a:r>
            <a:r>
              <a:rPr lang="ar-LB" sz="3200" dirty="0">
                <a:latin typeface="Simplified Arabic" pitchFamily="18" charset="-78"/>
                <a:cs typeface="Simplified Arabic" pitchFamily="18" charset="-78"/>
              </a:rPr>
              <a:t>المعايير الموحدة لمسابقات المشاريع </a:t>
            </a:r>
            <a:r>
              <a:rPr lang="ar-LB" sz="3200" dirty="0" smtClean="0">
                <a:latin typeface="Simplified Arabic" pitchFamily="18" charset="-78"/>
                <a:cs typeface="Simplified Arabic" pitchFamily="18" charset="-78"/>
              </a:rPr>
              <a:t>الريادية </a:t>
            </a:r>
            <a:r>
              <a:rPr lang="ar-LB" sz="3200" dirty="0">
                <a:latin typeface="Simplified Arabic" pitchFamily="18" charset="-78"/>
                <a:cs typeface="Simplified Arabic" pitchFamily="18" charset="-78"/>
              </a:rPr>
              <a:t>(قيد </a:t>
            </a:r>
            <a:r>
              <a:rPr lang="ar-LB" sz="3200" dirty="0" smtClean="0">
                <a:latin typeface="Simplified Arabic" pitchFamily="18" charset="-78"/>
                <a:cs typeface="Simplified Arabic" pitchFamily="18" charset="-78"/>
              </a:rPr>
              <a:t>الدرس)</a:t>
            </a:r>
          </a:p>
          <a:p>
            <a:pPr marL="457200" indent="-457200">
              <a:buFont typeface="Arial" pitchFamily="34" charset="0"/>
              <a:buChar char="•"/>
            </a:pPr>
            <a:r>
              <a:rPr lang="ar-LB" sz="3200" dirty="0" smtClean="0">
                <a:latin typeface="Simplified Arabic" pitchFamily="18" charset="-78"/>
                <a:cs typeface="Simplified Arabic" pitchFamily="18" charset="-78"/>
              </a:rPr>
              <a:t>...</a:t>
            </a:r>
            <a:endParaRPr lang="en-US" sz="3200"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4198913974"/>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additive="base">
                                        <p:cTn id="22"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additive="base">
                                        <p:cTn id="46"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3">
                                            <p:txEl>
                                              <p:pRg st="7" end="7"/>
                                            </p:txEl>
                                          </p:spTgt>
                                        </p:tgtEl>
                                        <p:attrNameLst>
                                          <p:attrName>style.visibility</p:attrName>
                                        </p:attrNameLst>
                                      </p:cBhvr>
                                      <p:to>
                                        <p:strVal val="visible"/>
                                      </p:to>
                                    </p:set>
                                    <p:anim calcmode="lin" valueType="num">
                                      <p:cBhvr additive="base">
                                        <p:cTn id="5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8" descr="log unesco"/>
          <p:cNvPicPr>
            <a:picLocks noChangeAspect="1" noChangeArrowheads="1"/>
          </p:cNvPicPr>
          <p:nvPr/>
        </p:nvPicPr>
        <p:blipFill>
          <a:blip r:embed="rId3" cstate="print"/>
          <a:srcRect/>
          <a:stretch>
            <a:fillRect/>
          </a:stretch>
        </p:blipFill>
        <p:spPr bwMode="auto">
          <a:xfrm>
            <a:off x="990600" y="2743200"/>
            <a:ext cx="1346200" cy="965200"/>
          </a:xfrm>
          <a:prstGeom prst="rect">
            <a:avLst/>
          </a:prstGeom>
          <a:noFill/>
          <a:ln w="9525">
            <a:noFill/>
            <a:miter lim="800000"/>
            <a:headEnd/>
            <a:tailEnd/>
          </a:ln>
        </p:spPr>
      </p:pic>
      <p:sp>
        <p:nvSpPr>
          <p:cNvPr id="5" name="Rectangle 4"/>
          <p:cNvSpPr txBox="1">
            <a:spLocks noChangeArrowheads="1"/>
          </p:cNvSpPr>
          <p:nvPr/>
        </p:nvSpPr>
        <p:spPr bwMode="auto">
          <a:xfrm>
            <a:off x="2251841" y="4953000"/>
            <a:ext cx="4648200" cy="1066800"/>
          </a:xfrm>
          <a:prstGeom prst="rect">
            <a:avLst/>
          </a:prstGeom>
          <a:noFill/>
          <a:ln w="9525">
            <a:noFill/>
            <a:miter lim="800000"/>
            <a:headEnd/>
            <a:tailEnd/>
          </a:ln>
        </p:spPr>
        <p:txBody>
          <a:bodyPr/>
          <a:lstStyle/>
          <a:p>
            <a:pPr marL="273050" indent="-273050" algn="ctr">
              <a:spcBef>
                <a:spcPts val="575"/>
              </a:spcBef>
              <a:buClr>
                <a:schemeClr val="accent1"/>
              </a:buClr>
              <a:buSzPct val="85000"/>
              <a:buFont typeface="Wingdings 2" pitchFamily="18" charset="2"/>
              <a:buNone/>
              <a:defRPr/>
            </a:pPr>
            <a:r>
              <a:rPr lang="en-US" sz="2600" dirty="0" smtClean="0">
                <a:latin typeface="Times New Roman" pitchFamily="18" charset="0"/>
                <a:cs typeface="Times New Roman" pitchFamily="18" charset="0"/>
              </a:rPr>
              <a:t>oghneim@crdp.org</a:t>
            </a:r>
            <a:endParaRPr lang="en-US" sz="2600" dirty="0">
              <a:latin typeface="Times New Roman" pitchFamily="18" charset="0"/>
              <a:cs typeface="Times New Roman" pitchFamily="18" charset="0"/>
            </a:endParaRPr>
          </a:p>
          <a:p>
            <a:pPr marL="273050" indent="-273050" algn="ctr">
              <a:spcBef>
                <a:spcPts val="575"/>
              </a:spcBef>
              <a:buClr>
                <a:schemeClr val="accent1"/>
              </a:buClr>
              <a:buSzPct val="85000"/>
              <a:buFont typeface="Wingdings 2" pitchFamily="18" charset="2"/>
              <a:buNone/>
              <a:defRPr/>
            </a:pPr>
            <a:r>
              <a:rPr lang="en-US" sz="2600" b="1" dirty="0" smtClean="0">
                <a:latin typeface="Times New Roman" pitchFamily="18" charset="0"/>
                <a:cs typeface="Times New Roman" pitchFamily="18" charset="0"/>
              </a:rPr>
              <a:t>www.crdp.org</a:t>
            </a:r>
            <a:endParaRPr lang="en-US" sz="2600" dirty="0">
              <a:latin typeface="Times New Roman" pitchFamily="18" charset="0"/>
              <a:cs typeface="Times New Roman" pitchFamily="18" charset="0"/>
            </a:endParaRPr>
          </a:p>
        </p:txBody>
      </p:sp>
      <p:pic>
        <p:nvPicPr>
          <p:cNvPr id="8" name="Picture 8"/>
          <p:cNvPicPr>
            <a:picLocks noChangeAspect="1" noChangeArrowheads="1"/>
          </p:cNvPicPr>
          <p:nvPr/>
        </p:nvPicPr>
        <p:blipFill>
          <a:blip r:embed="rId4" cstate="print"/>
          <a:srcRect/>
          <a:stretch>
            <a:fillRect/>
          </a:stretch>
        </p:blipFill>
        <p:spPr bwMode="auto">
          <a:xfrm>
            <a:off x="3213537" y="3886200"/>
            <a:ext cx="2731112" cy="685800"/>
          </a:xfrm>
          <a:prstGeom prst="rect">
            <a:avLst/>
          </a:prstGeom>
          <a:noFill/>
          <a:ln w="9525">
            <a:noFill/>
            <a:miter lim="800000"/>
            <a:headEnd/>
            <a:tailEnd/>
          </a:ln>
        </p:spPr>
      </p:pic>
      <p:pic>
        <p:nvPicPr>
          <p:cNvPr id="9" name="Picture 7"/>
          <p:cNvPicPr>
            <a:picLocks noChangeAspect="1" noChangeArrowheads="1"/>
          </p:cNvPicPr>
          <p:nvPr/>
        </p:nvPicPr>
        <p:blipFill>
          <a:blip r:embed="rId5" cstate="print"/>
          <a:srcRect/>
          <a:stretch>
            <a:fillRect/>
          </a:stretch>
        </p:blipFill>
        <p:spPr bwMode="auto">
          <a:xfrm>
            <a:off x="3644462" y="2133600"/>
            <a:ext cx="1905559" cy="1600200"/>
          </a:xfrm>
          <a:prstGeom prst="rect">
            <a:avLst/>
          </a:prstGeom>
          <a:noFill/>
          <a:ln w="9525">
            <a:noFill/>
            <a:miter lim="800000"/>
            <a:headEnd/>
            <a:tailEnd/>
          </a:ln>
        </p:spPr>
      </p:pic>
      <p:sp>
        <p:nvSpPr>
          <p:cNvPr id="11" name="Rectangle 4"/>
          <p:cNvSpPr txBox="1">
            <a:spLocks noChangeArrowheads="1"/>
          </p:cNvSpPr>
          <p:nvPr/>
        </p:nvSpPr>
        <p:spPr bwMode="auto">
          <a:xfrm>
            <a:off x="381000" y="914400"/>
            <a:ext cx="8382000" cy="1371600"/>
          </a:xfrm>
          <a:prstGeom prst="rect">
            <a:avLst/>
          </a:prstGeom>
          <a:noFill/>
          <a:ln w="9525">
            <a:noFill/>
            <a:miter lim="800000"/>
            <a:headEnd/>
            <a:tailEnd/>
          </a:ln>
        </p:spPr>
        <p:txBody>
          <a:bodyPr/>
          <a:lstStyle/>
          <a:p>
            <a:pPr marL="273050" indent="-273050" algn="ctr">
              <a:spcBef>
                <a:spcPts val="575"/>
              </a:spcBef>
              <a:buClr>
                <a:schemeClr val="accent1"/>
              </a:buClr>
              <a:buSzPct val="85000"/>
              <a:buFont typeface="Wingdings 2" pitchFamily="18" charset="2"/>
              <a:buChar char=""/>
              <a:defRPr/>
            </a:pPr>
            <a:endParaRPr lang="ar-SA" sz="2600" b="1" dirty="0">
              <a:latin typeface="+mn-lt"/>
              <a:cs typeface="+mn-cs"/>
            </a:endParaRPr>
          </a:p>
          <a:p>
            <a:pPr marL="273050" indent="-273050" algn="ctr">
              <a:spcBef>
                <a:spcPts val="575"/>
              </a:spcBef>
              <a:buClr>
                <a:schemeClr val="accent1"/>
              </a:buClr>
              <a:buSzPct val="85000"/>
              <a:buFont typeface="Wingdings 2" pitchFamily="18" charset="2"/>
              <a:buNone/>
              <a:defRPr/>
            </a:pPr>
            <a:r>
              <a:rPr lang="ar-LB" sz="4000" b="1" dirty="0" smtClean="0">
                <a:latin typeface="Times New Roman" pitchFamily="18" charset="0"/>
                <a:cs typeface="Simplified Arabic" pitchFamily="2" charset="-78"/>
              </a:rPr>
              <a:t>مع الشكر لحسن المشاركة </a:t>
            </a:r>
            <a:endParaRPr lang="en-US" sz="4000" b="1" dirty="0">
              <a:latin typeface="Times New Roman" pitchFamily="18" charset="0"/>
              <a:cs typeface="Simplified Arabic" pitchFamily="2" charset="-7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3" name="Group 1"/>
          <p:cNvGrpSpPr>
            <a:grpSpLocks/>
          </p:cNvGrpSpPr>
          <p:nvPr/>
        </p:nvGrpSpPr>
        <p:grpSpPr bwMode="auto">
          <a:xfrm>
            <a:off x="451945" y="1984284"/>
            <a:ext cx="8077200" cy="2531761"/>
            <a:chOff x="3575" y="6350"/>
            <a:chExt cx="4438" cy="1561"/>
          </a:xfrm>
        </p:grpSpPr>
        <p:sp>
          <p:nvSpPr>
            <p:cNvPr id="4" name="Oval 9"/>
            <p:cNvSpPr>
              <a:spLocks noChangeArrowheads="1"/>
            </p:cNvSpPr>
            <p:nvPr/>
          </p:nvSpPr>
          <p:spPr bwMode="auto">
            <a:xfrm>
              <a:off x="6590" y="6350"/>
              <a:ext cx="1423" cy="1423"/>
            </a:xfrm>
            <a:prstGeom prst="ellipse">
              <a:avLst/>
            </a:prstGeom>
            <a:solidFill>
              <a:schemeClr val="bg2">
                <a:lumMod val="9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 name="Oval 8"/>
            <p:cNvSpPr>
              <a:spLocks noChangeArrowheads="1"/>
            </p:cNvSpPr>
            <p:nvPr/>
          </p:nvSpPr>
          <p:spPr bwMode="auto">
            <a:xfrm>
              <a:off x="3575" y="6350"/>
              <a:ext cx="1423" cy="1423"/>
            </a:xfrm>
            <a:prstGeom prst="ellipse">
              <a:avLst/>
            </a:prstGeom>
            <a:solidFill>
              <a:schemeClr val="bg2">
                <a:lumMod val="90000"/>
              </a:schemeClr>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 name="AutoShape 7"/>
            <p:cNvSpPr>
              <a:spLocks noChangeShapeType="1"/>
            </p:cNvSpPr>
            <p:nvPr/>
          </p:nvSpPr>
          <p:spPr bwMode="auto">
            <a:xfrm flipH="1" flipV="1">
              <a:off x="4910" y="7252"/>
              <a:ext cx="1770" cy="208"/>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7" name="AutoShape 6"/>
            <p:cNvSpPr>
              <a:spLocks noChangeShapeType="1"/>
            </p:cNvSpPr>
            <p:nvPr/>
          </p:nvSpPr>
          <p:spPr bwMode="auto">
            <a:xfrm flipV="1">
              <a:off x="4910" y="6940"/>
              <a:ext cx="1680" cy="312"/>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5"/>
            <p:cNvSpPr>
              <a:spLocks noChangeShapeType="1"/>
            </p:cNvSpPr>
            <p:nvPr/>
          </p:nvSpPr>
          <p:spPr bwMode="auto">
            <a:xfrm flipH="1" flipV="1">
              <a:off x="4716" y="6558"/>
              <a:ext cx="1770" cy="382"/>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9" name="AutoShape 4"/>
            <p:cNvSpPr>
              <a:spLocks noChangeShapeType="1"/>
            </p:cNvSpPr>
            <p:nvPr/>
          </p:nvSpPr>
          <p:spPr bwMode="auto">
            <a:xfrm>
              <a:off x="4806" y="6558"/>
              <a:ext cx="1995" cy="0"/>
            </a:xfrm>
            <a:prstGeom prst="straightConnector1">
              <a:avLst/>
            </a:prstGeom>
            <a:noFill/>
            <a:ln w="9525">
              <a:solidFill>
                <a:srgbClr val="000000"/>
              </a:solidFill>
              <a:round/>
              <a:headEnd type="triangle" w="med" len="med"/>
              <a:tailEnd type="triangle" w="med" len="med"/>
            </a:ln>
            <a:extLst>
              <a:ext uri="{909E8E84-426E-40DD-AFC4-6F175D3DCCD1}">
                <a14:hiddenFill xmlns:a14="http://schemas.microsoft.com/office/drawing/2010/main" xmlns="">
                  <a:no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0" name="Text Box 3"/>
            <p:cNvSpPr txBox="1">
              <a:spLocks noChangeArrowheads="1"/>
            </p:cNvSpPr>
            <p:nvPr/>
          </p:nvSpPr>
          <p:spPr bwMode="auto">
            <a:xfrm>
              <a:off x="6784" y="6733"/>
              <a:ext cx="958" cy="62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lang="ar-LB" sz="4000" b="1" dirty="0">
                  <a:latin typeface="Simplified Arabic" pitchFamily="2" charset="-78"/>
                  <a:ea typeface="+mj-ea"/>
                  <a:cs typeface="Simplified Arabic" pitchFamily="2" charset="-78"/>
                </a:rPr>
                <a:t>التعليم</a:t>
              </a:r>
            </a:p>
          </p:txBody>
        </p:sp>
        <p:sp>
          <p:nvSpPr>
            <p:cNvPr id="11" name="Text Box 2"/>
            <p:cNvSpPr txBox="1">
              <a:spLocks noChangeArrowheads="1"/>
            </p:cNvSpPr>
            <p:nvPr/>
          </p:nvSpPr>
          <p:spPr bwMode="auto">
            <a:xfrm>
              <a:off x="3798" y="6734"/>
              <a:ext cx="897" cy="11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lang="ar-LB" sz="4000" b="1" dirty="0">
                  <a:latin typeface="Simplified Arabic" pitchFamily="2" charset="-78"/>
                  <a:ea typeface="+mj-ea"/>
                  <a:cs typeface="Simplified Arabic" pitchFamily="2" charset="-78"/>
                </a:rPr>
                <a:t>المجتمع</a:t>
              </a:r>
            </a:p>
          </p:txBody>
        </p:sp>
      </p:gr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TextBox 12"/>
          <p:cNvSpPr txBox="1"/>
          <p:nvPr/>
        </p:nvSpPr>
        <p:spPr>
          <a:xfrm>
            <a:off x="792824" y="4714964"/>
            <a:ext cx="7600393" cy="1200329"/>
          </a:xfrm>
          <a:prstGeom prst="rect">
            <a:avLst/>
          </a:prstGeom>
          <a:solidFill>
            <a:srgbClr val="FFFF00"/>
          </a:solidFill>
        </p:spPr>
        <p:txBody>
          <a:bodyPr wrap="square" rtlCol="0">
            <a:spAutoFit/>
          </a:bodyPr>
          <a:lstStyle/>
          <a:p>
            <a:r>
              <a:rPr lang="ar-LB" sz="3600" b="1" dirty="0">
                <a:latin typeface="Simplified Arabic" pitchFamily="18" charset="-78"/>
                <a:cs typeface="Simplified Arabic" pitchFamily="18" charset="-78"/>
              </a:rPr>
              <a:t>علاقة وثيقة متفاعلة حيث يؤثر كل قطب فيها بالقطب الأخر بشكل مباشر ويرتد هذا الأثر عليه</a:t>
            </a:r>
            <a:endParaRPr lang="fr-FR" sz="3600" dirty="0">
              <a:latin typeface="Simplified Arabic" pitchFamily="18" charset="-78"/>
              <a:cs typeface="Simplified Arabic" pitchFamily="18" charset="-78"/>
            </a:endParaRPr>
          </a:p>
        </p:txBody>
      </p:sp>
      <p:sp>
        <p:nvSpPr>
          <p:cNvPr id="15" name="Rectangle 1"/>
          <p:cNvSpPr>
            <a:spLocks noChangeArrowheads="1"/>
          </p:cNvSpPr>
          <p:nvPr/>
        </p:nvSpPr>
        <p:spPr bwMode="auto">
          <a:xfrm>
            <a:off x="507335" y="1066801"/>
            <a:ext cx="80010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eaLnBrk="1" latinLnBrk="0" hangingPunct="1">
              <a:lnSpc>
                <a:spcPct val="100000"/>
              </a:lnSpc>
              <a:buClrTx/>
              <a:buSzTx/>
              <a:tabLst>
                <a:tab pos="244475" algn="l"/>
                <a:tab pos="415925" algn="l"/>
                <a:tab pos="698500" algn="l"/>
                <a:tab pos="5724525" algn="r"/>
              </a:tabLst>
            </a:pPr>
            <a:r>
              <a:rPr lang="ar-LB" sz="3600" b="1" dirty="0" smtClean="0">
                <a:latin typeface="Simplified Arabic" pitchFamily="18" charset="-78"/>
                <a:cs typeface="Simplified Arabic" pitchFamily="18" charset="-78"/>
              </a:rPr>
              <a:t>التعليم </a:t>
            </a:r>
            <a:r>
              <a:rPr lang="ar-LB" sz="3600" b="1" dirty="0">
                <a:latin typeface="Simplified Arabic" pitchFamily="18" charset="-78"/>
                <a:cs typeface="Simplified Arabic" pitchFamily="18" charset="-78"/>
              </a:rPr>
              <a:t>والمجتمع، علاقة </a:t>
            </a:r>
            <a:r>
              <a:rPr lang="ar-LB" sz="3600" b="1" dirty="0" smtClean="0">
                <a:latin typeface="Simplified Arabic" pitchFamily="18" charset="-78"/>
                <a:cs typeface="Simplified Arabic" pitchFamily="18" charset="-78"/>
              </a:rPr>
              <a:t>ارتدادية</a:t>
            </a:r>
            <a:endParaRPr kumimoji="0" lang="en-US" sz="3200" b="1" i="0" u="none" strike="noStrike" cap="none" normalizeH="0" baseline="0" dirty="0" smtClean="0">
              <a:ln>
                <a:noFill/>
              </a:ln>
              <a:effectLst/>
              <a:latin typeface="Simplified Arabic" pitchFamily="18" charset="-78"/>
              <a:cs typeface="Simplified Arabic" pitchFamily="18" charset="-78"/>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41982" y="179457"/>
            <a:ext cx="4973186"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 المعادلات</a:t>
            </a:r>
            <a:endParaRPr lang="fr-FR" sz="4000" b="1" dirty="0">
              <a:latin typeface="Simplified Arabic" pitchFamily="18" charset="-78"/>
              <a:cs typeface="Simplified Arabic" pitchFamily="18" charset="-78"/>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down)">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المعادلات</a:t>
            </a:r>
            <a:endParaRPr lang="fr-FR" sz="4000" b="1" dirty="0">
              <a:latin typeface="Simplified Arabic" pitchFamily="18" charset="-78"/>
              <a:cs typeface="Simplified Arabic" pitchFamily="18" charset="-78"/>
            </a:endParaRPr>
          </a:p>
        </p:txBody>
      </p:sp>
      <p:sp>
        <p:nvSpPr>
          <p:cNvPr id="16" name="Rectangle 15"/>
          <p:cNvSpPr/>
          <p:nvPr/>
        </p:nvSpPr>
        <p:spPr>
          <a:xfrm>
            <a:off x="6816855" y="1600200"/>
            <a:ext cx="1641345"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التعليم</a:t>
            </a:r>
            <a:r>
              <a:rPr lang="ar-LB" sz="2800" dirty="0"/>
              <a:t> </a:t>
            </a:r>
            <a:endParaRPr lang="fr-FR" sz="2800" dirty="0"/>
          </a:p>
        </p:txBody>
      </p:sp>
      <p:sp>
        <p:nvSpPr>
          <p:cNvPr id="21" name="Rectangle 20"/>
          <p:cNvSpPr/>
          <p:nvPr/>
        </p:nvSpPr>
        <p:spPr>
          <a:xfrm>
            <a:off x="4152513" y="1600200"/>
            <a:ext cx="1641345"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العمل</a:t>
            </a:r>
            <a:endParaRPr lang="fr-FR" sz="3000" b="1" dirty="0">
              <a:latin typeface="Simplified Arabic" pitchFamily="18" charset="-78"/>
              <a:cs typeface="Simplified Arabic" pitchFamily="18" charset="-78"/>
            </a:endParaRPr>
          </a:p>
        </p:txBody>
      </p:sp>
      <p:sp>
        <p:nvSpPr>
          <p:cNvPr id="17" name="Left Arrow 16"/>
          <p:cNvSpPr/>
          <p:nvPr/>
        </p:nvSpPr>
        <p:spPr>
          <a:xfrm>
            <a:off x="5886688" y="1714500"/>
            <a:ext cx="76286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a:xfrm>
            <a:off x="3603808" y="4381500"/>
            <a:ext cx="1958792"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تطور المجتمع</a:t>
            </a:r>
            <a:endParaRPr lang="fr-FR" sz="3000" b="1" dirty="0">
              <a:latin typeface="Simplified Arabic" pitchFamily="18" charset="-78"/>
              <a:cs typeface="Simplified Arabic" pitchFamily="18" charset="-78"/>
            </a:endParaRPr>
          </a:p>
        </p:txBody>
      </p:sp>
      <p:sp>
        <p:nvSpPr>
          <p:cNvPr id="34" name="Rectangle 33"/>
          <p:cNvSpPr/>
          <p:nvPr/>
        </p:nvSpPr>
        <p:spPr>
          <a:xfrm>
            <a:off x="457201" y="4048155"/>
            <a:ext cx="2107496" cy="51544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تعليم مستمر</a:t>
            </a:r>
            <a:endParaRPr lang="en-US" sz="3000" b="1" dirty="0">
              <a:latin typeface="Simplified Arabic" pitchFamily="18" charset="-78"/>
              <a:cs typeface="Simplified Arabic" pitchFamily="18" charset="-78"/>
            </a:endParaRPr>
          </a:p>
        </p:txBody>
      </p:sp>
      <p:sp>
        <p:nvSpPr>
          <p:cNvPr id="36" name="Rectangle 35"/>
          <p:cNvSpPr/>
          <p:nvPr/>
        </p:nvSpPr>
        <p:spPr>
          <a:xfrm>
            <a:off x="5410778" y="3048000"/>
            <a:ext cx="1641345"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العمل</a:t>
            </a:r>
            <a:endParaRPr lang="fr-FR" sz="3000" b="1" dirty="0">
              <a:latin typeface="Simplified Arabic" pitchFamily="18" charset="-78"/>
              <a:cs typeface="Simplified Arabic" pitchFamily="18" charset="-78"/>
            </a:endParaRPr>
          </a:p>
        </p:txBody>
      </p:sp>
      <p:sp>
        <p:nvSpPr>
          <p:cNvPr id="37" name="Rectangle 36"/>
          <p:cNvSpPr/>
          <p:nvPr/>
        </p:nvSpPr>
        <p:spPr>
          <a:xfrm>
            <a:off x="2286000" y="3048000"/>
            <a:ext cx="2101781"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تطور</a:t>
            </a:r>
            <a:r>
              <a:rPr lang="ar-LB" sz="3000" dirty="0"/>
              <a:t> </a:t>
            </a:r>
            <a:r>
              <a:rPr lang="ar-LB" sz="3000" b="1" dirty="0">
                <a:latin typeface="Simplified Arabic" pitchFamily="18" charset="-78"/>
                <a:cs typeface="Simplified Arabic" pitchFamily="18" charset="-78"/>
              </a:rPr>
              <a:t>المجتمع</a:t>
            </a:r>
            <a:endParaRPr lang="fr-FR" sz="3000" b="1" dirty="0">
              <a:latin typeface="Simplified Arabic" pitchFamily="18" charset="-78"/>
              <a:cs typeface="Simplified Arabic" pitchFamily="18" charset="-78"/>
            </a:endParaRPr>
          </a:p>
        </p:txBody>
      </p:sp>
      <p:sp>
        <p:nvSpPr>
          <p:cNvPr id="38" name="Left Arrow 37"/>
          <p:cNvSpPr/>
          <p:nvPr/>
        </p:nvSpPr>
        <p:spPr>
          <a:xfrm>
            <a:off x="4480611" y="3162300"/>
            <a:ext cx="76286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Left Arrow 39"/>
          <p:cNvSpPr/>
          <p:nvPr/>
        </p:nvSpPr>
        <p:spPr>
          <a:xfrm rot="1434379">
            <a:off x="2689000" y="4233621"/>
            <a:ext cx="76286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Left Arrow 40"/>
          <p:cNvSpPr/>
          <p:nvPr/>
        </p:nvSpPr>
        <p:spPr>
          <a:xfrm rot="20163750">
            <a:off x="2761795" y="4698704"/>
            <a:ext cx="762865"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457201" y="5041024"/>
            <a:ext cx="2042701" cy="4453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LB" sz="3000" b="1" dirty="0">
                <a:latin typeface="Simplified Arabic" pitchFamily="18" charset="-78"/>
                <a:cs typeface="Simplified Arabic" pitchFamily="18" charset="-78"/>
              </a:rPr>
              <a:t>ر</a:t>
            </a:r>
            <a:r>
              <a:rPr lang="ar-SA" sz="3000" b="1" dirty="0">
                <a:latin typeface="Simplified Arabic" pitchFamily="18" charset="-78"/>
                <a:cs typeface="Simplified Arabic" pitchFamily="18" charset="-78"/>
              </a:rPr>
              <a:t>يادي</a:t>
            </a:r>
            <a:r>
              <a:rPr lang="ar-LB" sz="3000" b="1" dirty="0">
                <a:latin typeface="Simplified Arabic" pitchFamily="18" charset="-78"/>
                <a:cs typeface="Simplified Arabic" pitchFamily="18" charset="-78"/>
              </a:rPr>
              <a:t>و</a:t>
            </a:r>
            <a:r>
              <a:rPr lang="ar-SA" sz="3000" b="1" dirty="0">
                <a:latin typeface="Simplified Arabic" pitchFamily="18" charset="-78"/>
                <a:cs typeface="Simplified Arabic" pitchFamily="18" charset="-78"/>
              </a:rPr>
              <a:t>ن</a:t>
            </a:r>
            <a:endParaRPr lang="fr-FR" sz="3000" b="1" dirty="0">
              <a:latin typeface="Simplified Arabic" pitchFamily="18" charset="-78"/>
              <a:cs typeface="Simplified Arabic" pitchFamily="18" charset="-78"/>
            </a:endParaRPr>
          </a:p>
        </p:txBody>
      </p:sp>
      <p:sp>
        <p:nvSpPr>
          <p:cNvPr id="43" name="TextBox 42"/>
          <p:cNvSpPr txBox="1"/>
          <p:nvPr/>
        </p:nvSpPr>
        <p:spPr>
          <a:xfrm>
            <a:off x="3567108" y="5638800"/>
            <a:ext cx="5040417" cy="646331"/>
          </a:xfrm>
          <a:prstGeom prst="rect">
            <a:avLst/>
          </a:prstGeom>
          <a:solidFill>
            <a:srgbClr val="FFFF00"/>
          </a:solidFill>
        </p:spPr>
        <p:txBody>
          <a:bodyPr wrap="square" rtlCol="0">
            <a:spAutoFit/>
          </a:bodyPr>
          <a:lstStyle/>
          <a:p>
            <a:r>
              <a:rPr lang="ar-LB" sz="3600" b="1" dirty="0">
                <a:latin typeface="Simplified Arabic" pitchFamily="18" charset="-78"/>
                <a:cs typeface="Simplified Arabic" pitchFamily="18" charset="-78"/>
              </a:rPr>
              <a:t>لمجتمع متطور.... مجتمع ريادي</a:t>
            </a:r>
            <a:endParaRPr lang="fr-FR" sz="3600" b="1" dirty="0">
              <a:latin typeface="Simplified Arabic" pitchFamily="18" charset="-78"/>
              <a:cs typeface="Simplified Arabic" pitchFamily="18" charset="-78"/>
            </a:endParaRPr>
          </a:p>
        </p:txBody>
      </p:sp>
    </p:spTree>
    <p:extLst>
      <p:ext uri="{BB962C8B-B14F-4D97-AF65-F5344CB8AC3E}">
        <p14:creationId xmlns:p14="http://schemas.microsoft.com/office/powerpoint/2010/main" xmlns="" val="207393838"/>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1+#ppt_w/2"/>
                                          </p:val>
                                        </p:tav>
                                        <p:tav tm="100000">
                                          <p:val>
                                            <p:strVal val="#ppt_x"/>
                                          </p:val>
                                        </p:tav>
                                      </p:tavLst>
                                    </p:anim>
                                    <p:anim calcmode="lin" valueType="num">
                                      <p:cBhvr additive="base">
                                        <p:cTn id="17" dur="500" fill="hold"/>
                                        <p:tgtEl>
                                          <p:spTgt spid="17"/>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1+#ppt_w/2"/>
                                          </p:val>
                                        </p:tav>
                                        <p:tav tm="100000">
                                          <p:val>
                                            <p:strVal val="#ppt_x"/>
                                          </p:val>
                                        </p:tav>
                                      </p:tavLst>
                                    </p:anim>
                                    <p:anim calcmode="lin" valueType="num">
                                      <p:cBhvr additive="base">
                                        <p:cTn id="22" dur="500" fill="hold"/>
                                        <p:tgtEl>
                                          <p:spTgt spid="21"/>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 presetClass="entr" presetSubtype="2"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additive="base">
                                        <p:cTn id="31" dur="500" fill="hold"/>
                                        <p:tgtEl>
                                          <p:spTgt spid="38"/>
                                        </p:tgtEl>
                                        <p:attrNameLst>
                                          <p:attrName>ppt_x</p:attrName>
                                        </p:attrNameLst>
                                      </p:cBhvr>
                                      <p:tavLst>
                                        <p:tav tm="0">
                                          <p:val>
                                            <p:strVal val="1+#ppt_w/2"/>
                                          </p:val>
                                        </p:tav>
                                        <p:tav tm="100000">
                                          <p:val>
                                            <p:strVal val="#ppt_x"/>
                                          </p:val>
                                        </p:tav>
                                      </p:tavLst>
                                    </p:anim>
                                    <p:anim calcmode="lin" valueType="num">
                                      <p:cBhvr additive="base">
                                        <p:cTn id="32" dur="500" fill="hold"/>
                                        <p:tgtEl>
                                          <p:spTgt spid="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additive="base">
                                        <p:cTn id="36" dur="500" fill="hold"/>
                                        <p:tgtEl>
                                          <p:spTgt spid="37"/>
                                        </p:tgtEl>
                                        <p:attrNameLst>
                                          <p:attrName>ppt_x</p:attrName>
                                        </p:attrNameLst>
                                      </p:cBhvr>
                                      <p:tavLst>
                                        <p:tav tm="0">
                                          <p:val>
                                            <p:strVal val="1+#ppt_w/2"/>
                                          </p:val>
                                        </p:tav>
                                        <p:tav tm="100000">
                                          <p:val>
                                            <p:strVal val="#ppt_x"/>
                                          </p:val>
                                        </p:tav>
                                      </p:tavLst>
                                    </p:anim>
                                    <p:anim calcmode="lin" valueType="num">
                                      <p:cBhvr additive="base">
                                        <p:cTn id="37" dur="500" fill="hold"/>
                                        <p:tgtEl>
                                          <p:spTgt spid="37"/>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additive="base">
                                        <p:cTn id="41" dur="500" fill="hold"/>
                                        <p:tgtEl>
                                          <p:spTgt spid="33"/>
                                        </p:tgtEl>
                                        <p:attrNameLst>
                                          <p:attrName>ppt_x</p:attrName>
                                        </p:attrNameLst>
                                      </p:cBhvr>
                                      <p:tavLst>
                                        <p:tav tm="0">
                                          <p:val>
                                            <p:strVal val="1+#ppt_w/2"/>
                                          </p:val>
                                        </p:tav>
                                        <p:tav tm="100000">
                                          <p:val>
                                            <p:strVal val="#ppt_x"/>
                                          </p:val>
                                        </p:tav>
                                      </p:tavLst>
                                    </p:anim>
                                    <p:anim calcmode="lin" valueType="num">
                                      <p:cBhvr additive="base">
                                        <p:cTn id="42" dur="500" fill="hold"/>
                                        <p:tgtEl>
                                          <p:spTgt spid="33"/>
                                        </p:tgtEl>
                                        <p:attrNameLst>
                                          <p:attrName>ppt_y</p:attrName>
                                        </p:attrNameLst>
                                      </p:cBhvr>
                                      <p:tavLst>
                                        <p:tav tm="0">
                                          <p:val>
                                            <p:strVal val="#ppt_y"/>
                                          </p:val>
                                        </p:tav>
                                        <p:tav tm="100000">
                                          <p:val>
                                            <p:strVal val="#ppt_y"/>
                                          </p:val>
                                        </p:tav>
                                      </p:tavLst>
                                    </p:anim>
                                  </p:childTnLst>
                                </p:cTn>
                              </p:par>
                            </p:childTnLst>
                          </p:cTn>
                        </p:par>
                        <p:par>
                          <p:cTn id="43" fill="hold">
                            <p:stCondLst>
                              <p:cond delay="4000"/>
                            </p:stCondLst>
                            <p:childTnLst>
                              <p:par>
                                <p:cTn id="44" presetID="2" presetClass="entr" presetSubtype="2" fill="hold" grpId="0"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additive="base">
                                        <p:cTn id="46" dur="500" fill="hold"/>
                                        <p:tgtEl>
                                          <p:spTgt spid="40"/>
                                        </p:tgtEl>
                                        <p:attrNameLst>
                                          <p:attrName>ppt_x</p:attrName>
                                        </p:attrNameLst>
                                      </p:cBhvr>
                                      <p:tavLst>
                                        <p:tav tm="0">
                                          <p:val>
                                            <p:strVal val="1+#ppt_w/2"/>
                                          </p:val>
                                        </p:tav>
                                        <p:tav tm="100000">
                                          <p:val>
                                            <p:strVal val="#ppt_x"/>
                                          </p:val>
                                        </p:tav>
                                      </p:tavLst>
                                    </p:anim>
                                    <p:anim calcmode="lin" valueType="num">
                                      <p:cBhvr additive="base">
                                        <p:cTn id="47" dur="500" fill="hold"/>
                                        <p:tgtEl>
                                          <p:spTgt spid="40"/>
                                        </p:tgtEl>
                                        <p:attrNameLst>
                                          <p:attrName>ppt_y</p:attrName>
                                        </p:attrNameLst>
                                      </p:cBhvr>
                                      <p:tavLst>
                                        <p:tav tm="0">
                                          <p:val>
                                            <p:strVal val="#ppt_y"/>
                                          </p:val>
                                        </p:tav>
                                        <p:tav tm="100000">
                                          <p:val>
                                            <p:strVal val="#ppt_y"/>
                                          </p:val>
                                        </p:tav>
                                      </p:tavLst>
                                    </p:anim>
                                  </p:childTnLst>
                                </p:cTn>
                              </p:par>
                            </p:childTnLst>
                          </p:cTn>
                        </p:par>
                        <p:par>
                          <p:cTn id="48" fill="hold">
                            <p:stCondLst>
                              <p:cond delay="4500"/>
                            </p:stCondLst>
                            <p:childTnLst>
                              <p:par>
                                <p:cTn id="49" presetID="2" presetClass="entr" presetSubtype="2"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 calcmode="lin" valueType="num">
                                      <p:cBhvr additive="base">
                                        <p:cTn id="51" dur="500" fill="hold"/>
                                        <p:tgtEl>
                                          <p:spTgt spid="34"/>
                                        </p:tgtEl>
                                        <p:attrNameLst>
                                          <p:attrName>ppt_x</p:attrName>
                                        </p:attrNameLst>
                                      </p:cBhvr>
                                      <p:tavLst>
                                        <p:tav tm="0">
                                          <p:val>
                                            <p:strVal val="1+#ppt_w/2"/>
                                          </p:val>
                                        </p:tav>
                                        <p:tav tm="100000">
                                          <p:val>
                                            <p:strVal val="#ppt_x"/>
                                          </p:val>
                                        </p:tav>
                                      </p:tavLst>
                                    </p:anim>
                                    <p:anim calcmode="lin" valueType="num">
                                      <p:cBhvr additive="base">
                                        <p:cTn id="52" dur="500" fill="hold"/>
                                        <p:tgtEl>
                                          <p:spTgt spid="34"/>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 presetClass="entr" presetSubtype="2"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1+#ppt_w/2"/>
                                          </p:val>
                                        </p:tav>
                                        <p:tav tm="100000">
                                          <p:val>
                                            <p:strVal val="#ppt_x"/>
                                          </p:val>
                                        </p:tav>
                                      </p:tavLst>
                                    </p:anim>
                                    <p:anim calcmode="lin" valueType="num">
                                      <p:cBhvr additive="base">
                                        <p:cTn id="57" dur="500" fill="hold"/>
                                        <p:tgtEl>
                                          <p:spTgt spid="41"/>
                                        </p:tgtEl>
                                        <p:attrNameLst>
                                          <p:attrName>ppt_y</p:attrName>
                                        </p:attrNameLst>
                                      </p:cBhvr>
                                      <p:tavLst>
                                        <p:tav tm="0">
                                          <p:val>
                                            <p:strVal val="#ppt_y"/>
                                          </p:val>
                                        </p:tav>
                                        <p:tav tm="100000">
                                          <p:val>
                                            <p:strVal val="#ppt_y"/>
                                          </p:val>
                                        </p:tav>
                                      </p:tavLst>
                                    </p:anim>
                                  </p:childTnLst>
                                </p:cTn>
                              </p:par>
                            </p:childTnLst>
                          </p:cTn>
                        </p:par>
                        <p:par>
                          <p:cTn id="58" fill="hold">
                            <p:stCondLst>
                              <p:cond delay="5500"/>
                            </p:stCondLst>
                            <p:childTnLst>
                              <p:par>
                                <p:cTn id="59" presetID="2" presetClass="entr" presetSubtype="2"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additive="base">
                                        <p:cTn id="61" dur="500" fill="hold"/>
                                        <p:tgtEl>
                                          <p:spTgt spid="42"/>
                                        </p:tgtEl>
                                        <p:attrNameLst>
                                          <p:attrName>ppt_x</p:attrName>
                                        </p:attrNameLst>
                                      </p:cBhvr>
                                      <p:tavLst>
                                        <p:tav tm="0">
                                          <p:val>
                                            <p:strVal val="1+#ppt_w/2"/>
                                          </p:val>
                                        </p:tav>
                                        <p:tav tm="100000">
                                          <p:val>
                                            <p:strVal val="#ppt_x"/>
                                          </p:val>
                                        </p:tav>
                                      </p:tavLst>
                                    </p:anim>
                                    <p:anim calcmode="lin" valueType="num">
                                      <p:cBhvr additive="base">
                                        <p:cTn id="62"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43"/>
                                        </p:tgtEl>
                                        <p:attrNameLst>
                                          <p:attrName>style.visibility</p:attrName>
                                        </p:attrNameLst>
                                      </p:cBhvr>
                                      <p:to>
                                        <p:strVal val="visible"/>
                                      </p:to>
                                    </p:set>
                                    <p:animEffect transition="in" filter="wipe(down)">
                                      <p:cBhvr>
                                        <p:cTn id="6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16" grpId="0" animBg="1"/>
      <p:bldP spid="21" grpId="0" animBg="1"/>
      <p:bldP spid="17" grpId="0" animBg="1"/>
      <p:bldP spid="33" grpId="0" animBg="1"/>
      <p:bldP spid="34" grpId="0" animBg="1"/>
      <p:bldP spid="36" grpId="0" animBg="1"/>
      <p:bldP spid="37" grpId="0" animBg="1"/>
      <p:bldP spid="38" grpId="0" animBg="1"/>
      <p:bldP spid="40" grpId="0" animBg="1"/>
      <p:bldP spid="41" grpId="0" animBg="1"/>
      <p:bldP spid="42"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المعادلات</a:t>
            </a:r>
            <a:endParaRPr lang="fr-FR" sz="4000" b="1" dirty="0">
              <a:latin typeface="Simplified Arabic" pitchFamily="18" charset="-78"/>
              <a:cs typeface="Simplified Arabic" pitchFamily="18" charset="-78"/>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057400" y="685800"/>
            <a:ext cx="5470634" cy="5638800"/>
          </a:xfrm>
          <a:prstGeom prst="rect">
            <a:avLst/>
          </a:prstGeom>
          <a:noFill/>
          <a:ln>
            <a:noFill/>
          </a:ln>
        </p:spPr>
      </p:pic>
    </p:spTree>
    <p:extLst>
      <p:ext uri="{BB962C8B-B14F-4D97-AF65-F5344CB8AC3E}">
        <p14:creationId xmlns:p14="http://schemas.microsoft.com/office/powerpoint/2010/main" xmlns="" val="2298395603"/>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arn(inVertic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wipe(down)">
                                      <p:cBhvr>
                                        <p:cTn id="12"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21020" y="149037"/>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المصطلحات</a:t>
            </a:r>
            <a:endParaRPr lang="fr-FR" sz="4000" b="1" dirty="0">
              <a:latin typeface="Simplified Arabic" pitchFamily="18" charset="-78"/>
              <a:cs typeface="Simplified Arabic" pitchFamily="18" charset="-78"/>
            </a:endParaRPr>
          </a:p>
        </p:txBody>
      </p:sp>
      <p:sp>
        <p:nvSpPr>
          <p:cNvPr id="4" name="TextBox 3"/>
          <p:cNvSpPr txBox="1"/>
          <p:nvPr/>
        </p:nvSpPr>
        <p:spPr>
          <a:xfrm>
            <a:off x="838200" y="1066801"/>
            <a:ext cx="7664669" cy="646331"/>
          </a:xfrm>
          <a:prstGeom prst="rect">
            <a:avLst/>
          </a:prstGeom>
          <a:noFill/>
        </p:spPr>
        <p:txBody>
          <a:bodyPr wrap="square" rtlCol="0">
            <a:spAutoFit/>
          </a:bodyPr>
          <a:lstStyle/>
          <a:p>
            <a:r>
              <a:rPr lang="ar-LB" sz="3600" b="1" dirty="0" smtClean="0">
                <a:latin typeface="Simplified Arabic" pitchFamily="18" charset="-78"/>
                <a:cs typeface="Simplified Arabic" pitchFamily="18" charset="-78"/>
              </a:rPr>
              <a:t>الريادة:</a:t>
            </a:r>
          </a:p>
        </p:txBody>
      </p:sp>
      <p:sp>
        <p:nvSpPr>
          <p:cNvPr id="11" name="TextBox 10"/>
          <p:cNvSpPr txBox="1"/>
          <p:nvPr/>
        </p:nvSpPr>
        <p:spPr>
          <a:xfrm>
            <a:off x="270641" y="3352800"/>
            <a:ext cx="8389883" cy="1754326"/>
          </a:xfrm>
          <a:prstGeom prst="rect">
            <a:avLst/>
          </a:prstGeom>
          <a:noFill/>
        </p:spPr>
        <p:txBody>
          <a:bodyPr wrap="square" rtlCol="0">
            <a:spAutoFit/>
          </a:bodyPr>
          <a:lstStyle/>
          <a:p>
            <a:pPr marL="457200" indent="-457200">
              <a:buFont typeface="Wingdings" pitchFamily="2" charset="2"/>
              <a:buChar char="Ø"/>
            </a:pPr>
            <a:r>
              <a:rPr lang="ar-LB" sz="3200" dirty="0" smtClean="0">
                <a:latin typeface="Simplified Arabic" pitchFamily="18" charset="-78"/>
                <a:cs typeface="Simplified Arabic" pitchFamily="18" charset="-78"/>
              </a:rPr>
              <a:t>هي </a:t>
            </a:r>
            <a:r>
              <a:rPr lang="ar-LB" sz="3200" dirty="0">
                <a:latin typeface="Simplified Arabic" pitchFamily="18" charset="-78"/>
                <a:cs typeface="Simplified Arabic" pitchFamily="18" charset="-78"/>
              </a:rPr>
              <a:t>إدراك فرصة لتوليد قيمة، والعمل على تحقيق </a:t>
            </a:r>
            <a:r>
              <a:rPr lang="ar-LB" sz="3600" dirty="0">
                <a:latin typeface="Simplified Arabic" pitchFamily="18" charset="-78"/>
                <a:cs typeface="Simplified Arabic" pitchFamily="18" charset="-78"/>
              </a:rPr>
              <a:t>هذه الفرصة، بغض النظر عن كون هذه الفرصة ستؤدي إلى تكوين أو إنشاء كيان أو منشأة جديدة أم </a:t>
            </a:r>
            <a:r>
              <a:rPr lang="ar-LB" sz="3600" dirty="0" smtClean="0">
                <a:latin typeface="Simplified Arabic" pitchFamily="18" charset="-78"/>
                <a:cs typeface="Simplified Arabic" pitchFamily="18" charset="-78"/>
              </a:rPr>
              <a:t>لا</a:t>
            </a:r>
            <a:endParaRPr lang="fr-FR" dirty="0">
              <a:latin typeface="Simplified Arabic" pitchFamily="18" charset="-78"/>
              <a:cs typeface="Simplified Arabic" pitchFamily="18" charset="-78"/>
            </a:endParaRPr>
          </a:p>
        </p:txBody>
      </p:sp>
      <p:sp>
        <p:nvSpPr>
          <p:cNvPr id="10" name="TextBox 9"/>
          <p:cNvSpPr txBox="1"/>
          <p:nvPr/>
        </p:nvSpPr>
        <p:spPr>
          <a:xfrm>
            <a:off x="760685" y="1977508"/>
            <a:ext cx="7664669" cy="1354217"/>
          </a:xfrm>
          <a:prstGeom prst="rect">
            <a:avLst/>
          </a:prstGeom>
          <a:noFill/>
        </p:spPr>
        <p:txBody>
          <a:bodyPr wrap="square" rtlCol="0">
            <a:spAutoFit/>
          </a:bodyPr>
          <a:lstStyle/>
          <a:p>
            <a:pPr marL="457200" indent="-457200">
              <a:buFont typeface="Wingdings" pitchFamily="2" charset="2"/>
              <a:buChar char="Ø"/>
            </a:pPr>
            <a:r>
              <a:rPr lang="ar-LB" sz="3200" dirty="0" smtClean="0">
                <a:latin typeface="Simplified Arabic" pitchFamily="18" charset="-78"/>
                <a:cs typeface="Simplified Arabic" pitchFamily="18" charset="-78"/>
              </a:rPr>
              <a:t>هي </a:t>
            </a:r>
            <a:r>
              <a:rPr lang="ar-LB" sz="3200" dirty="0">
                <a:latin typeface="Simplified Arabic" pitchFamily="18" charset="-78"/>
                <a:cs typeface="Simplified Arabic" pitchFamily="18" charset="-78"/>
              </a:rPr>
              <a:t>التطبيق العملي للخصائص الريادية مثل المبادرة والابتكار والإبداع وخوض المخاطر في بيئة </a:t>
            </a:r>
            <a:r>
              <a:rPr lang="ar-LB" sz="3200" dirty="0" smtClean="0">
                <a:latin typeface="Simplified Arabic" pitchFamily="18" charset="-78"/>
                <a:cs typeface="Simplified Arabic" pitchFamily="18" charset="-78"/>
              </a:rPr>
              <a:t>العمل</a:t>
            </a:r>
            <a:endParaRPr lang="ar-LB" sz="3200" b="1" dirty="0" smtClean="0">
              <a:latin typeface="Simplified Arabic" pitchFamily="18" charset="-78"/>
              <a:cs typeface="Simplified Arabic" pitchFamily="18" charset="-78"/>
            </a:endParaRPr>
          </a:p>
          <a:p>
            <a:endParaRPr lang="fr-FR" dirty="0"/>
          </a:p>
        </p:txBody>
      </p:sp>
    </p:spTree>
    <p:extLst>
      <p:ext uri="{BB962C8B-B14F-4D97-AF65-F5344CB8AC3E}">
        <p14:creationId xmlns:p14="http://schemas.microsoft.com/office/powerpoint/2010/main" xmlns="" val="2448011167"/>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arn(inVertic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المصطلحات</a:t>
            </a:r>
            <a:endParaRPr lang="fr-FR" sz="4000" b="1" dirty="0">
              <a:latin typeface="Simplified Arabic" pitchFamily="18" charset="-78"/>
              <a:cs typeface="Simplified Arabic" pitchFamily="18" charset="-78"/>
            </a:endParaRPr>
          </a:p>
        </p:txBody>
      </p:sp>
      <p:sp>
        <p:nvSpPr>
          <p:cNvPr id="4" name="TextBox 3"/>
          <p:cNvSpPr txBox="1"/>
          <p:nvPr/>
        </p:nvSpPr>
        <p:spPr>
          <a:xfrm>
            <a:off x="885497" y="1981200"/>
            <a:ext cx="7664669" cy="1569660"/>
          </a:xfrm>
          <a:prstGeom prst="rect">
            <a:avLst/>
          </a:prstGeom>
          <a:noFill/>
        </p:spPr>
        <p:txBody>
          <a:bodyPr wrap="square" rtlCol="0">
            <a:spAutoFit/>
          </a:bodyPr>
          <a:lstStyle/>
          <a:p>
            <a:pPr marL="457200" indent="-457200">
              <a:buFont typeface="Wingdings" pitchFamily="2" charset="2"/>
              <a:buChar char="Ø"/>
            </a:pPr>
            <a:r>
              <a:rPr lang="ar-LB" sz="3200" dirty="0" smtClean="0">
                <a:latin typeface="Simplified Arabic" pitchFamily="18" charset="-78"/>
                <a:cs typeface="Simplified Arabic" pitchFamily="18" charset="-78"/>
              </a:rPr>
              <a:t>القدرة على تحويل الأفكار إلى أفعال، وتتضمن الإبداع والابتكار وخوض المخاطر المحسوبة، بالإضافة إلى القدرة على تخطيط وإدارة المشاريع لتحقيق الأهداف. </a:t>
            </a:r>
            <a:endParaRPr lang="fr-FR" dirty="0">
              <a:latin typeface="Simplified Arabic" pitchFamily="18" charset="-78"/>
              <a:cs typeface="Simplified Arabic" pitchFamily="18" charset="-78"/>
            </a:endParaRPr>
          </a:p>
        </p:txBody>
      </p:sp>
      <p:sp>
        <p:nvSpPr>
          <p:cNvPr id="11" name="TextBox 10"/>
          <p:cNvSpPr txBox="1"/>
          <p:nvPr/>
        </p:nvSpPr>
        <p:spPr>
          <a:xfrm>
            <a:off x="533400" y="4038600"/>
            <a:ext cx="7987863" cy="1569660"/>
          </a:xfrm>
          <a:prstGeom prst="rect">
            <a:avLst/>
          </a:prstGeom>
          <a:noFill/>
        </p:spPr>
        <p:txBody>
          <a:bodyPr wrap="square" rtlCol="0">
            <a:spAutoFit/>
          </a:bodyPr>
          <a:lstStyle/>
          <a:p>
            <a:pPr marL="457200" indent="-457200">
              <a:buFont typeface="Wingdings" pitchFamily="2" charset="2"/>
              <a:buChar char="Ø"/>
            </a:pPr>
            <a:r>
              <a:rPr lang="ar-LB" sz="3200" dirty="0" smtClean="0">
                <a:latin typeface="Simplified Arabic" pitchFamily="18" charset="-78"/>
                <a:cs typeface="Simplified Arabic" pitchFamily="18" charset="-78"/>
              </a:rPr>
              <a:t>ترتبط </a:t>
            </a:r>
            <a:r>
              <a:rPr lang="ar-LB" sz="3200" dirty="0">
                <a:latin typeface="Simplified Arabic" pitchFamily="18" charset="-78"/>
                <a:cs typeface="Simplified Arabic" pitchFamily="18" charset="-78"/>
              </a:rPr>
              <a:t>الريادة بالعمل على توليد الثروة المفيدة اجتماعيا عن طريق تطبيق التفكير الابتكاري لتلبية حاجات الزبائن باستخدام الطاقات والوقت والأفكار الشخصية.</a:t>
            </a:r>
            <a:endParaRPr lang="fr-FR" dirty="0">
              <a:latin typeface="Simplified Arabic" pitchFamily="18" charset="-78"/>
              <a:cs typeface="Simplified Arabic" pitchFamily="18" charset="-78"/>
            </a:endParaRPr>
          </a:p>
        </p:txBody>
      </p:sp>
      <p:sp>
        <p:nvSpPr>
          <p:cNvPr id="3" name="Rectangle 2"/>
          <p:cNvSpPr/>
          <p:nvPr/>
        </p:nvSpPr>
        <p:spPr>
          <a:xfrm>
            <a:off x="6926213" y="1002233"/>
            <a:ext cx="1255472" cy="646331"/>
          </a:xfrm>
          <a:prstGeom prst="rect">
            <a:avLst/>
          </a:prstGeom>
        </p:spPr>
        <p:txBody>
          <a:bodyPr wrap="none">
            <a:spAutoFit/>
          </a:bodyPr>
          <a:lstStyle/>
          <a:p>
            <a:pPr lvl="0"/>
            <a:r>
              <a:rPr lang="ar-LB" sz="3600" b="1" dirty="0" smtClean="0">
                <a:solidFill>
                  <a:prstClr val="black"/>
                </a:solidFill>
                <a:latin typeface="Simplified Arabic" pitchFamily="18" charset="-78"/>
                <a:cs typeface="Simplified Arabic" pitchFamily="18" charset="-78"/>
              </a:rPr>
              <a:t>الريادة:</a:t>
            </a:r>
            <a:endParaRPr lang="ar-LB" sz="3600" b="1" dirty="0">
              <a:solidFill>
                <a:prstClr val="black"/>
              </a:solidFill>
              <a:latin typeface="Simplified Arabic" pitchFamily="18" charset="-78"/>
              <a:cs typeface="Simplified Arabic" pitchFamily="18" charset="-78"/>
            </a:endParaRPr>
          </a:p>
        </p:txBody>
      </p:sp>
    </p:spTree>
    <p:extLst>
      <p:ext uri="{BB962C8B-B14F-4D97-AF65-F5344CB8AC3E}">
        <p14:creationId xmlns:p14="http://schemas.microsoft.com/office/powerpoint/2010/main" xmlns="" val="2448011167"/>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11"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المصطلحات</a:t>
            </a:r>
            <a:endParaRPr lang="fr-FR" sz="4000" b="1" dirty="0">
              <a:latin typeface="Simplified Arabic" pitchFamily="18" charset="-78"/>
              <a:cs typeface="Simplified Arabic" pitchFamily="18" charset="-78"/>
            </a:endParaRPr>
          </a:p>
        </p:txBody>
      </p:sp>
      <p:sp>
        <p:nvSpPr>
          <p:cNvPr id="4" name="TextBox 3"/>
          <p:cNvSpPr txBox="1"/>
          <p:nvPr/>
        </p:nvSpPr>
        <p:spPr>
          <a:xfrm>
            <a:off x="856594" y="1822608"/>
            <a:ext cx="7664669" cy="4093428"/>
          </a:xfrm>
          <a:prstGeom prst="rect">
            <a:avLst/>
          </a:prstGeom>
          <a:noFill/>
        </p:spPr>
        <p:txBody>
          <a:bodyPr wrap="square" rtlCol="0">
            <a:spAutoFit/>
          </a:bodyPr>
          <a:lstStyle/>
          <a:p>
            <a:r>
              <a:rPr lang="ar-LB" sz="3200" dirty="0">
                <a:latin typeface="Simplified Arabic" pitchFamily="18" charset="-78"/>
                <a:cs typeface="Simplified Arabic" pitchFamily="18" charset="-78"/>
              </a:rPr>
              <a:t>يعتبر </a:t>
            </a:r>
            <a:r>
              <a:rPr lang="ar-LB" sz="3200" b="1" dirty="0">
                <a:latin typeface="Simplified Arabic" pitchFamily="18" charset="-78"/>
                <a:cs typeface="Simplified Arabic" pitchFamily="18" charset="-78"/>
              </a:rPr>
              <a:t>بيتر دراكر</a:t>
            </a:r>
            <a:r>
              <a:rPr lang="ar-LB" sz="3200" dirty="0">
                <a:latin typeface="Simplified Arabic" pitchFamily="18" charset="-78"/>
                <a:cs typeface="Simplified Arabic" pitchFamily="18" charset="-78"/>
              </a:rPr>
              <a:t> من القلائل الذين تطرقوا إلى مفهوم "المجتمع الريادي" في وقت ينصب اهتمام الجميع على "تعليم الريادة" وكيفية ادماج مفاهيم الريادة في المجتمع. ومما قاله في هذا المجال: "نحتاج إلى مجتمع ريادي، يمارس الابتكار والريادة بطريقة اعتيادية وباستمرار وبثبات". وهو لم يعطي تعريفأً واضحاً للمجتمع الريادي، واكتفى بالتعبير عن اهمية الأمر.</a:t>
            </a:r>
            <a:endParaRPr lang="en-US" sz="3200" dirty="0">
              <a:latin typeface="Simplified Arabic" pitchFamily="18" charset="-78"/>
              <a:cs typeface="Simplified Arabic" pitchFamily="18" charset="-78"/>
            </a:endParaRPr>
          </a:p>
          <a:p>
            <a:pPr algn="l" rtl="0"/>
            <a:r>
              <a:rPr lang="en-US" dirty="0" err="1">
                <a:latin typeface="Simplified Arabic" pitchFamily="18" charset="-78"/>
                <a:cs typeface="Simplified Arabic" pitchFamily="18" charset="-78"/>
              </a:rPr>
              <a:t>Drucker</a:t>
            </a:r>
            <a:r>
              <a:rPr lang="en-US" dirty="0">
                <a:latin typeface="Simplified Arabic" pitchFamily="18" charset="-78"/>
                <a:cs typeface="Simplified Arabic" pitchFamily="18" charset="-78"/>
              </a:rPr>
              <a:t> P.F, (2007) </a:t>
            </a:r>
            <a:r>
              <a:rPr lang="en-US" i="1" dirty="0">
                <a:latin typeface="Simplified Arabic" pitchFamily="18" charset="-78"/>
                <a:cs typeface="Simplified Arabic" pitchFamily="18" charset="-78"/>
              </a:rPr>
              <a:t>Innovation and Entrepreneurship: Practice and Principles</a:t>
            </a:r>
            <a:r>
              <a:rPr lang="en-US" dirty="0">
                <a:latin typeface="Simplified Arabic" pitchFamily="18" charset="-78"/>
                <a:cs typeface="Simplified Arabic" pitchFamily="18" charset="-78"/>
              </a:rPr>
              <a:t>, Butterworth-Heinemann, </a:t>
            </a:r>
            <a:r>
              <a:rPr lang="en-US" dirty="0" smtClean="0">
                <a:latin typeface="Simplified Arabic" pitchFamily="18" charset="-78"/>
                <a:cs typeface="Simplified Arabic" pitchFamily="18" charset="-78"/>
              </a:rPr>
              <a:t>2007</a:t>
            </a:r>
            <a:endParaRPr lang="en-US" dirty="0">
              <a:latin typeface="Simplified Arabic" pitchFamily="18" charset="-78"/>
              <a:cs typeface="Simplified Arabic" pitchFamily="18" charset="-78"/>
            </a:endParaRPr>
          </a:p>
        </p:txBody>
      </p:sp>
      <p:sp>
        <p:nvSpPr>
          <p:cNvPr id="3" name="Rectangle 2"/>
          <p:cNvSpPr/>
          <p:nvPr/>
        </p:nvSpPr>
        <p:spPr>
          <a:xfrm>
            <a:off x="5445038" y="1002233"/>
            <a:ext cx="2736647" cy="646331"/>
          </a:xfrm>
          <a:prstGeom prst="rect">
            <a:avLst/>
          </a:prstGeom>
        </p:spPr>
        <p:txBody>
          <a:bodyPr wrap="none">
            <a:spAutoFit/>
          </a:bodyPr>
          <a:lstStyle/>
          <a:p>
            <a:pPr lvl="0"/>
            <a:r>
              <a:rPr lang="ar-LB" sz="3600" b="1" dirty="0" smtClean="0">
                <a:solidFill>
                  <a:prstClr val="black"/>
                </a:solidFill>
                <a:latin typeface="Simplified Arabic" pitchFamily="18" charset="-78"/>
                <a:cs typeface="Simplified Arabic" pitchFamily="18" charset="-78"/>
              </a:rPr>
              <a:t>المجتمع الريادي:</a:t>
            </a:r>
            <a:endParaRPr lang="ar-LB" sz="3600" b="1" dirty="0">
              <a:solidFill>
                <a:prstClr val="black"/>
              </a:solidFill>
              <a:latin typeface="Simplified Arabic" pitchFamily="18" charset="-78"/>
              <a:cs typeface="Simplified Arabic" pitchFamily="18" charset="-78"/>
            </a:endParaRPr>
          </a:p>
        </p:txBody>
      </p:sp>
    </p:spTree>
    <p:extLst>
      <p:ext uri="{BB962C8B-B14F-4D97-AF65-F5344CB8AC3E}">
        <p14:creationId xmlns:p14="http://schemas.microsoft.com/office/powerpoint/2010/main" xmlns="" val="3080466111"/>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21020" y="13716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2" name="Rectangle 13"/>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23" name="Group 22"/>
          <p:cNvGrpSpPr/>
          <p:nvPr/>
        </p:nvGrpSpPr>
        <p:grpSpPr>
          <a:xfrm rot="10800000">
            <a:off x="4973186" y="0"/>
            <a:ext cx="4170814" cy="1066800"/>
            <a:chOff x="4593020" y="5334000"/>
            <a:chExt cx="4170814" cy="1066800"/>
          </a:xfrm>
        </p:grpSpPr>
        <p:sp>
          <p:nvSpPr>
            <p:cNvPr id="19" name="Isosceles Triangle 18"/>
            <p:cNvSpPr/>
            <p:nvPr/>
          </p:nvSpPr>
          <p:spPr>
            <a:xfrm>
              <a:off x="5076496" y="5486400"/>
              <a:ext cx="3687338" cy="914400"/>
            </a:xfrm>
            <a:prstGeom prst="triangle">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Isosceles Triangle 17"/>
            <p:cNvSpPr/>
            <p:nvPr/>
          </p:nvSpPr>
          <p:spPr>
            <a:xfrm>
              <a:off x="4593020" y="5334000"/>
              <a:ext cx="3231931" cy="1066800"/>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24" name="TextBox 23"/>
          <p:cNvSpPr txBox="1"/>
          <p:nvPr/>
        </p:nvSpPr>
        <p:spPr>
          <a:xfrm>
            <a:off x="-15766" y="120134"/>
            <a:ext cx="5695393" cy="707886"/>
          </a:xfrm>
          <a:prstGeom prst="rect">
            <a:avLst/>
          </a:prstGeom>
          <a:noFill/>
        </p:spPr>
        <p:txBody>
          <a:bodyPr wrap="square" rtlCol="0">
            <a:spAutoFit/>
          </a:bodyPr>
          <a:lstStyle/>
          <a:p>
            <a:r>
              <a:rPr lang="ar-LB" sz="4000" b="1" dirty="0" smtClean="0">
                <a:latin typeface="Simplified Arabic" pitchFamily="18" charset="-78"/>
                <a:cs typeface="Simplified Arabic" pitchFamily="18" charset="-78"/>
              </a:rPr>
              <a:t>بعض</a:t>
            </a:r>
            <a:r>
              <a:rPr lang="ar-LB" dirty="0" smtClean="0"/>
              <a:t> </a:t>
            </a:r>
            <a:r>
              <a:rPr lang="ar-LB" sz="4000" b="1" dirty="0" smtClean="0">
                <a:latin typeface="Simplified Arabic" pitchFamily="18" charset="-78"/>
                <a:cs typeface="Simplified Arabic" pitchFamily="18" charset="-78"/>
              </a:rPr>
              <a:t>المصطلحات</a:t>
            </a:r>
            <a:endParaRPr lang="fr-FR" sz="4000" b="1" dirty="0">
              <a:latin typeface="Simplified Arabic" pitchFamily="18" charset="-78"/>
              <a:cs typeface="Simplified Arabic" pitchFamily="18" charset="-78"/>
            </a:endParaRPr>
          </a:p>
        </p:txBody>
      </p:sp>
      <p:sp>
        <p:nvSpPr>
          <p:cNvPr id="4" name="TextBox 3"/>
          <p:cNvSpPr txBox="1"/>
          <p:nvPr/>
        </p:nvSpPr>
        <p:spPr>
          <a:xfrm>
            <a:off x="856594" y="1822608"/>
            <a:ext cx="7664669" cy="3046988"/>
          </a:xfrm>
          <a:prstGeom prst="rect">
            <a:avLst/>
          </a:prstGeom>
          <a:noFill/>
        </p:spPr>
        <p:txBody>
          <a:bodyPr wrap="square" rtlCol="0">
            <a:spAutoFit/>
          </a:bodyPr>
          <a:lstStyle/>
          <a:p>
            <a:r>
              <a:rPr lang="ar-LB" sz="3200" dirty="0">
                <a:latin typeface="Simplified Arabic" pitchFamily="18" charset="-78"/>
                <a:cs typeface="Simplified Arabic" pitchFamily="18" charset="-78"/>
              </a:rPr>
              <a:t>واشار محمد يونس في كتابه: </a:t>
            </a:r>
            <a:r>
              <a:rPr lang="en-US" sz="2000" dirty="0">
                <a:latin typeface="Simplified Arabic" pitchFamily="18" charset="-78"/>
                <a:cs typeface="Simplified Arabic" pitchFamily="18" charset="-78"/>
              </a:rPr>
              <a:t>Banker of the </a:t>
            </a:r>
            <a:r>
              <a:rPr lang="en-US" sz="2000" dirty="0" smtClean="0">
                <a:latin typeface="Simplified Arabic" pitchFamily="18" charset="-78"/>
                <a:cs typeface="Simplified Arabic" pitchFamily="18" charset="-78"/>
              </a:rPr>
              <a:t>poor</a:t>
            </a:r>
            <a:r>
              <a:rPr lang="ar-LB" sz="3200" dirty="0" smtClean="0">
                <a:latin typeface="Simplified Arabic" pitchFamily="18" charset="-78"/>
                <a:cs typeface="Simplified Arabic" pitchFamily="18" charset="-78"/>
              </a:rPr>
              <a:t>، </a:t>
            </a:r>
            <a:r>
              <a:rPr lang="ar-LB" sz="3200" dirty="0">
                <a:latin typeface="Simplified Arabic" pitchFamily="18" charset="-78"/>
                <a:cs typeface="Simplified Arabic" pitchFamily="18" charset="-78"/>
              </a:rPr>
              <a:t>"إن التحدي الأكبر لي، كان ولا يزال تغيير طريقة التفكير لدى الناس. فنحن نرى الأشياء طبقا للأوامر التي تعطيها عقولنا لما يجب أن تراه عيوننا“ من هذا المنطلق، نجد ان المجتمع الريادي ليس بمجتمع عادي، فهو مجتمع تنظر مختلف مكوناته إلى البعيد وتضع رؤى بعيدة المدى</a:t>
            </a:r>
            <a:r>
              <a:rPr lang="ar-LB" sz="3200" dirty="0" smtClean="0">
                <a:latin typeface="Simplified Arabic" pitchFamily="18" charset="-78"/>
                <a:cs typeface="Simplified Arabic" pitchFamily="18" charset="-78"/>
              </a:rPr>
              <a:t>.</a:t>
            </a:r>
            <a:endParaRPr lang="en-US" sz="3200" dirty="0">
              <a:latin typeface="Simplified Arabic" pitchFamily="18" charset="-78"/>
              <a:cs typeface="Simplified Arabic" pitchFamily="18" charset="-78"/>
            </a:endParaRPr>
          </a:p>
        </p:txBody>
      </p:sp>
      <p:sp>
        <p:nvSpPr>
          <p:cNvPr id="3" name="Rectangle 2"/>
          <p:cNvSpPr/>
          <p:nvPr/>
        </p:nvSpPr>
        <p:spPr>
          <a:xfrm>
            <a:off x="5445038" y="1002233"/>
            <a:ext cx="2736647" cy="646331"/>
          </a:xfrm>
          <a:prstGeom prst="rect">
            <a:avLst/>
          </a:prstGeom>
        </p:spPr>
        <p:txBody>
          <a:bodyPr wrap="none">
            <a:spAutoFit/>
          </a:bodyPr>
          <a:lstStyle/>
          <a:p>
            <a:pPr lvl="0"/>
            <a:r>
              <a:rPr lang="ar-LB" sz="3600" b="1" dirty="0" smtClean="0">
                <a:solidFill>
                  <a:prstClr val="black"/>
                </a:solidFill>
                <a:latin typeface="Simplified Arabic" pitchFamily="18" charset="-78"/>
                <a:cs typeface="Simplified Arabic" pitchFamily="18" charset="-78"/>
              </a:rPr>
              <a:t>المجتمع الريادي:</a:t>
            </a:r>
            <a:endParaRPr lang="ar-LB" sz="3600" b="1" dirty="0">
              <a:solidFill>
                <a:prstClr val="black"/>
              </a:solidFill>
              <a:latin typeface="Simplified Arabic" pitchFamily="18" charset="-78"/>
              <a:cs typeface="Simplified Arabic" pitchFamily="18" charset="-78"/>
            </a:endParaRPr>
          </a:p>
        </p:txBody>
      </p:sp>
    </p:spTree>
    <p:extLst>
      <p:ext uri="{BB962C8B-B14F-4D97-AF65-F5344CB8AC3E}">
        <p14:creationId xmlns:p14="http://schemas.microsoft.com/office/powerpoint/2010/main" xmlns="" val="610616885"/>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inVertic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P spid="3" grpId="0"/>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1313</TotalTime>
  <Words>1253</Words>
  <Application>Microsoft Office PowerPoint</Application>
  <PresentationFormat>On-screen Show (4:3)</PresentationFormat>
  <Paragraphs>175</Paragraphs>
  <Slides>24</Slides>
  <Notes>24</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Concourse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vector>
  </TitlesOfParts>
  <Company>UNESCO</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Lilian</dc:creator>
  <cp:lastModifiedBy>Administrator</cp:lastModifiedBy>
  <cp:revision>71</cp:revision>
  <dcterms:created xsi:type="dcterms:W3CDTF">2006-04-28T09:22:17Z</dcterms:created>
  <dcterms:modified xsi:type="dcterms:W3CDTF">2014-09-21T09:59:25Z</dcterms:modified>
</cp:coreProperties>
</file>